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343" r:id="rId3"/>
    <p:sldId id="344" r:id="rId4"/>
    <p:sldId id="339" r:id="rId5"/>
    <p:sldId id="345" r:id="rId6"/>
    <p:sldId id="330" r:id="rId7"/>
    <p:sldId id="346" r:id="rId8"/>
    <p:sldId id="333" r:id="rId9"/>
    <p:sldId id="355" r:id="rId10"/>
    <p:sldId id="347" r:id="rId11"/>
    <p:sldId id="337" r:id="rId12"/>
    <p:sldId id="348" r:id="rId13"/>
    <p:sldId id="338" r:id="rId14"/>
    <p:sldId id="349" r:id="rId15"/>
    <p:sldId id="340" r:id="rId16"/>
    <p:sldId id="350" r:id="rId17"/>
    <p:sldId id="342" r:id="rId18"/>
    <p:sldId id="351" r:id="rId19"/>
    <p:sldId id="352" r:id="rId20"/>
    <p:sldId id="334" r:id="rId21"/>
    <p:sldId id="331" r:id="rId22"/>
    <p:sldId id="353" r:id="rId23"/>
    <p:sldId id="332" r:id="rId24"/>
    <p:sldId id="354" r:id="rId25"/>
    <p:sldId id="336" r:id="rId26"/>
    <p:sldId id="356" r:id="rId27"/>
    <p:sldId id="357" r:id="rId28"/>
    <p:sldId id="299" r:id="rId29"/>
    <p:sldId id="358" r:id="rId30"/>
    <p:sldId id="316" r:id="rId31"/>
    <p:sldId id="335" r:id="rId32"/>
    <p:sldId id="360" r:id="rId33"/>
    <p:sldId id="267" r:id="rId34"/>
    <p:sldId id="262" r:id="rId35"/>
    <p:sldId id="359" r:id="rId36"/>
    <p:sldId id="264" r:id="rId37"/>
    <p:sldId id="361" r:id="rId38"/>
    <p:sldId id="265" r:id="rId39"/>
    <p:sldId id="362" r:id="rId40"/>
    <p:sldId id="266" r:id="rId41"/>
    <p:sldId id="36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A840-967A-7162-5A26-3BA148D0A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71736-A5D3-0123-4A99-F007CE5CF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BF414-636E-B82B-96A0-E5E2FD3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F886D-B28D-B13A-AD57-E5C51327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26835-35FB-34AC-544F-4A7DEED7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9DF5-2691-9718-EBDB-D41A20E8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7258A-B361-80FF-7AB7-BAFBF3CCD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88EC4-EC5A-3895-FB45-FAD034B4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35C8-D0DA-D9F9-E6E2-3D99D7DF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F911-55FA-15C2-4CB5-F09AC8A5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DB938-EAB8-03A4-E84B-60BFDF5AA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FDEAF-B8BC-F505-3E0F-E32330D69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59B-5251-4211-0BF8-555226D9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166F-EB5A-C444-6BB4-7B681F73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011A6-7E1E-207C-F0A0-52604153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F18D-BE9F-D383-E5AB-FF524ABA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4659-0795-C42E-305E-DC1CC410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C975-D8FD-53F6-67AC-B4887681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B5E14-7036-9E44-44A0-BBCBB250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A0D6-CA1B-C155-0406-4955EBC9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1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68CA-9763-2C80-E5AB-DAE3C827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F6496-A6EC-C8C8-4943-B42BABBBB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B86AD-FA22-5146-F8B8-1F9E8F1E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7D459-E987-3F5E-E40A-D2D6D593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3B78-2D85-043C-4130-6F6EBCFD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D4B9-6330-3376-9DFC-60E6BA01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E3C2-0A3D-EDD9-6B7A-219A0B537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3B32-56A4-21CC-AD26-037FB5D9B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50BBA-9BDB-3183-C1A8-8F1C694F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EA1BA-CA7D-D9FD-F536-C688FF83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D9FD1-8815-2CA9-94DD-5680192D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C2DC-B28A-D397-6D7B-E51D0C0D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22066-AC7D-47E5-86A5-F590C5F9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F1047-6FA8-1BC6-45FA-8596955AC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32371-5E88-20E9-1E52-4D2F3E1DB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3E702-24A8-A40B-8216-4334C3BDC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CF56D-2FDC-6221-1D95-60759785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0829B-E751-27E3-300B-69F8290F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B5EA7-F2F7-A3CA-6CCD-5CDBC498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5386-8633-1123-8BA7-BB62AE14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34E68-7E4E-DCA8-4266-FAFAA512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D1D8E-DC26-C1C6-6682-AE21AC79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A0F59-2213-3159-1182-8A16A9C4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63EC4-D82B-3E23-E275-A408D4A1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27365-9397-6117-FEDA-31889597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2B229-8146-E43E-36BB-02E71168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84C-6378-49EE-E0A9-6BDEAA8F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1E95-EE2A-6AB8-28A2-705541EF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2F846-02E8-8908-442F-E7FCF96FC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843C2-5708-2491-88FE-0D98F364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3CFB0-81B2-BFBA-A21B-B54F84BC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CD1BE-7915-7700-D42F-953A6D90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437A-B267-E45B-4CF0-5EDDA104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917E6-B490-23AA-A62F-2FA292C3E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F5C50-299D-64AE-8EC5-9D41EC94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D97D-C03F-A99C-500F-E40A2AFB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783B-E2F5-8FA1-3109-33C1B644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97B11-2B55-D858-BEC6-B0F38616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5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5C8D4-D724-C10F-EEE6-98EC322B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17809-F9BD-9338-94E6-5E59D1AC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D115-BA21-463D-99B8-C357E1119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CE01-88D8-0B46-A4D9-60E1377308B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27BC6-89C1-B68F-753D-761DF7C88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F3AA-C898-AF5A-EC16-708C1AAFD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61A5-837D-0940-9F93-E661B79F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7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rd.google.com/" TargetMode="External"/><Relationship Id="rId3" Type="http://schemas.openxmlformats.org/officeDocument/2006/relationships/hyperlink" Target="https://chat.openai.com/cha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ser.kitaev.io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A0B28-641F-222B-F029-AE55E831A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AI and Language Understanding: Part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287A60-265C-BD5F-9B5A-43F143B0A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Sandiway</a:t>
            </a:r>
            <a:r>
              <a:rPr lang="en-US" dirty="0"/>
              <a:t> Fong</a:t>
            </a:r>
          </a:p>
          <a:p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34445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D325CB-DE6F-BB96-5A58-98FB2020C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922" y="2159887"/>
            <a:ext cx="5526156" cy="380371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942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CF-BE5F-8802-BDB9-047EFBF5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AA5451-968D-2171-E372-AE4FCDB0C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195704"/>
            <a:ext cx="8839200" cy="1803400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6358F1-F6A1-026F-DFC0-F2C211D4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08231"/>
            <a:ext cx="8750052" cy="1725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69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02EE40-F2B6-D0B8-B15D-D12362BC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332" y="2226365"/>
            <a:ext cx="9417336" cy="36548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75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E32C-1711-1FB2-7651-FC64EBA4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DB4EB2-9738-62E4-6605-7ABAAD5E7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3067844"/>
            <a:ext cx="8991600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671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176A30-9FA5-3353-8276-720141C79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26" y="2510941"/>
            <a:ext cx="9834947" cy="260405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726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2DF1-DB2A-C96F-9B95-450B01F6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A3583B-B821-8E0F-3815-F52D63E6D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2845594"/>
            <a:ext cx="8953500" cy="23114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299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B36750-431F-5F67-3BC7-C68D1CAF2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007" y="2246243"/>
            <a:ext cx="10185986" cy="27210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48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374B-E591-47C1-8C30-F07C4CB7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5C6A1-46DF-3E18-6BCA-4E04A80B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noun vs. common noun: </a:t>
            </a:r>
          </a:p>
          <a:p>
            <a:pPr lvl="1"/>
            <a:r>
              <a:rPr lang="en-US" dirty="0"/>
              <a:t>seems to affect PP modification (</a:t>
            </a:r>
            <a:r>
              <a:rPr lang="en-US" i="1" dirty="0"/>
              <a:t>originally noted by a student</a:t>
            </a:r>
            <a:r>
              <a:rPr lang="en-US" dirty="0"/>
              <a:t>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7E4056-1BC8-2568-B351-A8CCF99B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18687"/>
            <a:ext cx="7772400" cy="34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299E58-7848-C738-A25C-506BCC539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798" y="1941883"/>
            <a:ext cx="9708403" cy="405082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18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93CF5C7-AE61-47F2-20BF-0FE38D188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643" y="2073157"/>
            <a:ext cx="9680713" cy="34557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56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0FE0-8A91-38FF-470C-B002DBCF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era of Generative AI</a:t>
            </a:r>
          </a:p>
        </p:txBody>
      </p:sp>
      <p:pic>
        <p:nvPicPr>
          <p:cNvPr id="8" name="Content Placeholder 6" descr="Table, Teams&#10;&#10;Description automatically generated with medium confidence">
            <a:extLst>
              <a:ext uri="{FF2B5EF4-FFF2-40B4-BE49-F238E27FC236}">
                <a16:creationId xmlns:a16="http://schemas.microsoft.com/office/drawing/2014/main" id="{CF76E1E7-B887-ADC7-46FB-8A953BB3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44" y="3242376"/>
            <a:ext cx="5375226" cy="3222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D5C1B-82A4-07CB-A292-85474A2CFD11}"/>
              </a:ext>
            </a:extLst>
          </p:cNvPr>
          <p:cNvSpPr txBox="1"/>
          <p:nvPr/>
        </p:nvSpPr>
        <p:spPr>
          <a:xfrm>
            <a:off x="1027044" y="2934599"/>
            <a:ext cx="2974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https://chat.openai.com/chat</a:t>
            </a:r>
            <a:endParaRPr lang="en-US" sz="14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16B0A6-3BA3-90F2-3D6A-31285AAE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4" y="1730349"/>
            <a:ext cx="4041913" cy="1196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CBD76E1-0D48-E641-05B7-3C266C9D9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626" y="2276526"/>
            <a:ext cx="4392174" cy="126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99197D-1341-F6C9-4431-32C4647DC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67" y="3573345"/>
            <a:ext cx="5156892" cy="200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484BFCD-A259-7931-B297-AAA749A74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267" y="5121206"/>
            <a:ext cx="5162632" cy="1343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59DE23-FBF9-287D-D9DB-EE8A9B5225BA}"/>
              </a:ext>
            </a:extLst>
          </p:cNvPr>
          <p:cNvSpPr txBox="1"/>
          <p:nvPr/>
        </p:nvSpPr>
        <p:spPr>
          <a:xfrm>
            <a:off x="6867044" y="1903244"/>
            <a:ext cx="2893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https://bard.google.com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17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CA84-11B4-21A8-B02C-801CCF32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89F14862-4871-DCD6-9E20-82018797D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3595" y="1935142"/>
            <a:ext cx="5155978" cy="3919006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2E10AC-E1B3-6C76-BF6F-7FF8E1545CD6}"/>
              </a:ext>
            </a:extLst>
          </p:cNvPr>
          <p:cNvSpPr txBox="1"/>
          <p:nvPr/>
        </p:nvSpPr>
        <p:spPr>
          <a:xfrm>
            <a:off x="838200" y="1935142"/>
            <a:ext cx="35648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Generally, PP attachment not easy for Deep Learning (DL)-based parsers.</a:t>
            </a:r>
          </a:p>
          <a:p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Berkeley Neural Parser</a:t>
            </a:r>
          </a:p>
          <a:p>
            <a:r>
              <a:rPr lang="en-US" dirty="0">
                <a:hlinkClick r:id="rId3"/>
              </a:rPr>
              <a:t>https://parser.kitaev.io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21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A98F-F086-B5B8-63A6-C069F277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F5CC36-A106-27C4-E6B6-30C8091F7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0" y="3429000"/>
            <a:ext cx="10007600" cy="2324100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DFE43-2797-6AEA-97E9-E4BD79E2A16E}"/>
              </a:ext>
            </a:extLst>
          </p:cNvPr>
          <p:cNvSpPr txBox="1"/>
          <p:nvPr/>
        </p:nvSpPr>
        <p:spPr>
          <a:xfrm>
            <a:off x="1092200" y="1928902"/>
            <a:ext cx="61048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the chicken is ready to 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chicken</a:t>
            </a:r>
            <a:r>
              <a:rPr lang="en-US" sz="2400" baseline="-25000" dirty="0" err="1"/>
              <a:t>i</a:t>
            </a:r>
            <a:r>
              <a:rPr lang="en-US" sz="2400" dirty="0"/>
              <a:t> is ready </a:t>
            </a:r>
            <a:r>
              <a:rPr lang="en-US" sz="2400" dirty="0" err="1"/>
              <a:t>PRO</a:t>
            </a:r>
            <a:r>
              <a:rPr lang="en-US" sz="2400" baseline="-25000" dirty="0" err="1"/>
              <a:t>i</a:t>
            </a:r>
            <a:r>
              <a:rPr lang="en-US" sz="2400" dirty="0"/>
              <a:t> to 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the chicken</a:t>
            </a:r>
            <a:r>
              <a:rPr lang="en-US" sz="2400" dirty="0"/>
              <a:t> is ready </a:t>
            </a:r>
            <a:r>
              <a:rPr lang="en-US" sz="2400" dirty="0" err="1"/>
              <a:t>PRO</a:t>
            </a:r>
            <a:r>
              <a:rPr lang="en-US" sz="2400" baseline="-25000" dirty="0" err="1"/>
              <a:t>arb</a:t>
            </a:r>
            <a:r>
              <a:rPr lang="en-US" sz="2400" dirty="0"/>
              <a:t> to eat </a:t>
            </a:r>
            <a:r>
              <a:rPr lang="en-US" sz="2400" i="1" dirty="0"/>
              <a:t>the chicken</a:t>
            </a:r>
          </a:p>
        </p:txBody>
      </p:sp>
    </p:spTree>
    <p:extLst>
      <p:ext uri="{BB962C8B-B14F-4D97-AF65-F5344CB8AC3E}">
        <p14:creationId xmlns:p14="http://schemas.microsoft.com/office/powerpoint/2010/main" val="77061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4DCA859-438C-6C1E-2B89-E298A1139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400" y="1690688"/>
            <a:ext cx="8069200" cy="467164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82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A98F-F086-B5B8-63A6-C069F277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FBD72F3-A6B2-842C-E08F-97C3EA01C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925" y="1825625"/>
            <a:ext cx="9032150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68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F8A128B-9F43-1530-CE4C-881770198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487" y="2339474"/>
            <a:ext cx="9493026" cy="331466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714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99C0-A05C-D311-9424-88DD8333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1A78A81-52FD-C0B9-4767-778A8C955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850" y="1690688"/>
            <a:ext cx="8750300" cy="1778000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A735C6-53AD-853C-C035-FBCE128FF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49" y="3668767"/>
            <a:ext cx="8772491" cy="2322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Left Arrow Callout 2">
            <a:extLst>
              <a:ext uri="{FF2B5EF4-FFF2-40B4-BE49-F238E27FC236}">
                <a16:creationId xmlns:a16="http://schemas.microsoft.com/office/drawing/2014/main" id="{7BCF1831-5BCA-5AA3-7B7D-BD5AD055D322}"/>
              </a:ext>
            </a:extLst>
          </p:cNvPr>
          <p:cNvSpPr/>
          <p:nvPr/>
        </p:nvSpPr>
        <p:spPr>
          <a:xfrm>
            <a:off x="6190593" y="3584302"/>
            <a:ext cx="3682637" cy="83004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different way to elicit a response</a:t>
            </a:r>
          </a:p>
        </p:txBody>
      </p:sp>
    </p:spTree>
    <p:extLst>
      <p:ext uri="{BB962C8B-B14F-4D97-AF65-F5344CB8AC3E}">
        <p14:creationId xmlns:p14="http://schemas.microsoft.com/office/powerpoint/2010/main" val="25886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AA4DBB-6B01-E0E5-1E43-1299B3D96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007" y="2017644"/>
            <a:ext cx="9113985" cy="406286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5696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D517E55-6A7C-1AD0-86EB-730C819E3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791" y="2216900"/>
            <a:ext cx="9784417" cy="314415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0381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22F-D4CB-7E0D-8A46-517B19BE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543B4D-5F7E-B64E-9A7F-ED92778758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4025" y="3429000"/>
            <a:ext cx="7063949" cy="274227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6B25-7854-B835-C9C2-DDD905D05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i="1" dirty="0"/>
              <a:t>the pizza is ready to eat</a:t>
            </a:r>
          </a:p>
          <a:p>
            <a:pPr lvl="1"/>
            <a:r>
              <a:rPr lang="en-US" sz="2800" dirty="0"/>
              <a:t>the </a:t>
            </a:r>
            <a:r>
              <a:rPr lang="en-US" sz="2800" dirty="0" err="1"/>
              <a:t>pizza</a:t>
            </a:r>
            <a:r>
              <a:rPr lang="en-US" sz="2800" baseline="-25000" dirty="0" err="1"/>
              <a:t>i</a:t>
            </a:r>
            <a:r>
              <a:rPr lang="en-US" sz="2800" dirty="0"/>
              <a:t> is ready </a:t>
            </a:r>
            <a:r>
              <a:rPr lang="en-US" sz="2800" dirty="0" err="1"/>
              <a:t>PRO</a:t>
            </a:r>
            <a:r>
              <a:rPr lang="en-US" sz="2800" baseline="-25000" dirty="0" err="1"/>
              <a:t>i</a:t>
            </a:r>
            <a:r>
              <a:rPr lang="en-US" sz="2800" dirty="0"/>
              <a:t> to eat</a:t>
            </a:r>
          </a:p>
          <a:p>
            <a:pPr lvl="1"/>
            <a:r>
              <a:rPr lang="en-US" sz="2800" i="1" dirty="0"/>
              <a:t>the pizza</a:t>
            </a:r>
            <a:r>
              <a:rPr lang="en-US" sz="2800" dirty="0"/>
              <a:t> is ready </a:t>
            </a:r>
            <a:r>
              <a:rPr lang="en-US" sz="2800" dirty="0" err="1"/>
              <a:t>PRO</a:t>
            </a:r>
            <a:r>
              <a:rPr lang="en-US" sz="2800" baseline="-25000" dirty="0" err="1"/>
              <a:t>arb</a:t>
            </a:r>
            <a:r>
              <a:rPr lang="en-US" sz="2800" dirty="0"/>
              <a:t> to eat </a:t>
            </a:r>
            <a:r>
              <a:rPr lang="en-US" sz="2800" i="1" dirty="0"/>
              <a:t>the pizza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DE2E14-1669-ACF0-B00A-291D143CE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867" y="1977887"/>
            <a:ext cx="9910265" cy="2633162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AF37E9-5477-6B47-EF9A-D4596530E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66" y="4141493"/>
            <a:ext cx="9931081" cy="1762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84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3714-4408-321A-72B5-EC3191B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FC494-BA74-3102-DD63-C67AD723E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ChatGPT</a:t>
            </a:r>
            <a:r>
              <a:rPr lang="en-US" sz="3600" dirty="0"/>
              <a:t> and</a:t>
            </a:r>
          </a:p>
          <a:p>
            <a:pPr lvl="1"/>
            <a:r>
              <a:rPr lang="en-US" sz="3200" dirty="0"/>
              <a:t>Structural Ambiguity</a:t>
            </a:r>
          </a:p>
          <a:p>
            <a:pPr lvl="1"/>
            <a:r>
              <a:rPr lang="en-US" sz="3200" dirty="0"/>
              <a:t>Structural Hierarchy</a:t>
            </a:r>
          </a:p>
          <a:p>
            <a:pPr lvl="1"/>
            <a:r>
              <a:rPr lang="en-US" sz="3200" dirty="0"/>
              <a:t>Control Verbs</a:t>
            </a:r>
          </a:p>
          <a:p>
            <a:r>
              <a:rPr lang="en-US" b="1" dirty="0"/>
              <a:t>Updated</a:t>
            </a:r>
            <a:r>
              <a:rPr lang="en-US" dirty="0"/>
              <a:t>: </a:t>
            </a:r>
            <a:r>
              <a:rPr lang="en-US" i="1" dirty="0"/>
              <a:t>Google Bard responses </a:t>
            </a:r>
            <a:r>
              <a:rPr lang="en-US" i="1"/>
              <a:t>have been added.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873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47BF-7907-F8DA-5254-0174EF6C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AD50-6F86-B895-D6E6-AB23A8CF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1926567"/>
          </a:xfrm>
        </p:spPr>
        <p:txBody>
          <a:bodyPr>
            <a:normAutofit fontScale="92500"/>
          </a:bodyPr>
          <a:lstStyle/>
          <a:p>
            <a:r>
              <a:rPr lang="en-US" dirty="0"/>
              <a:t>Chomsky (</a:t>
            </a:r>
            <a:r>
              <a:rPr lang="en-US" i="1" dirty="0"/>
              <a:t>various recent lectures</a:t>
            </a:r>
            <a:r>
              <a:rPr lang="en-US" dirty="0"/>
              <a:t>):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Can</a:t>
            </a:r>
            <a:r>
              <a:rPr lang="en-US" dirty="0"/>
              <a:t> eagles that fly swim?	(English has a rule of auxiliary inversion)</a:t>
            </a:r>
          </a:p>
          <a:p>
            <a:pPr lvl="1"/>
            <a:r>
              <a:rPr lang="en-US" dirty="0"/>
              <a:t>cf. Eagles that fly can swim. / Eagles that can fly swim.</a:t>
            </a:r>
          </a:p>
          <a:p>
            <a:pPr lvl="1"/>
            <a:r>
              <a:rPr lang="en-US" dirty="0"/>
              <a:t>two verbs here: </a:t>
            </a:r>
            <a:r>
              <a:rPr lang="en-US" i="1" dirty="0"/>
              <a:t>fly </a:t>
            </a:r>
            <a:r>
              <a:rPr lang="en-US" dirty="0"/>
              <a:t>is closer to</a:t>
            </a:r>
            <a:r>
              <a:rPr lang="en-US" i="1" dirty="0"/>
              <a:t> can </a:t>
            </a:r>
            <a:r>
              <a:rPr lang="en-US" dirty="0"/>
              <a:t>than</a:t>
            </a:r>
            <a:r>
              <a:rPr lang="en-US" i="1" dirty="0"/>
              <a:t> swim, but</a:t>
            </a:r>
            <a:r>
              <a:rPr lang="en-US" dirty="0"/>
              <a:t> question is about </a:t>
            </a:r>
            <a:r>
              <a:rPr lang="en-US" i="1" dirty="0"/>
              <a:t>swimming</a:t>
            </a:r>
            <a:r>
              <a:rPr lang="en-US" dirty="0"/>
              <a:t> not </a:t>
            </a:r>
            <a:r>
              <a:rPr lang="en-US" i="1" dirty="0"/>
              <a:t>flying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accent2"/>
                </a:solidFill>
              </a:rPr>
              <a:t>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eagles that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flying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swim?</a:t>
            </a:r>
          </a:p>
        </p:txBody>
      </p:sp>
      <p:pic>
        <p:nvPicPr>
          <p:cNvPr id="5" name="Picture 4" descr="Graphical user interface, text, application, timeline&#10;&#10;Description automatically generated">
            <a:extLst>
              <a:ext uri="{FF2B5EF4-FFF2-40B4-BE49-F238E27FC236}">
                <a16:creationId xmlns:a16="http://schemas.microsoft.com/office/drawing/2014/main" id="{7082E18A-F7C5-ABC2-126B-8FCA9B446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980" b="54903"/>
          <a:stretch/>
        </p:blipFill>
        <p:spPr>
          <a:xfrm>
            <a:off x="2171700" y="3983422"/>
            <a:ext cx="7848600" cy="2259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40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DEC8-6501-CD08-A6B5-DAFC0B6E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AE6B-8B99-9D61-56A0-7E1B81A9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US" dirty="0"/>
              <a:t>Chomsky (</a:t>
            </a:r>
            <a:r>
              <a:rPr lang="en-US" i="1" dirty="0"/>
              <a:t>various recent lectures</a:t>
            </a:r>
            <a:r>
              <a:rPr lang="en-US" dirty="0"/>
              <a:t>):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Can</a:t>
            </a:r>
            <a:r>
              <a:rPr lang="en-US" dirty="0"/>
              <a:t> eagles that fly </a:t>
            </a:r>
            <a:r>
              <a:rPr lang="en-US" b="1" dirty="0">
                <a:solidFill>
                  <a:schemeClr val="accent2"/>
                </a:solidFill>
              </a:rPr>
              <a:t>swim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accent2"/>
                </a:solidFill>
              </a:rPr>
              <a:t>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eagles that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flying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swim?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0A08B-DE68-A5B8-3296-AAB48007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50"/>
          <a:stretch/>
        </p:blipFill>
        <p:spPr>
          <a:xfrm>
            <a:off x="1686150" y="3286125"/>
            <a:ext cx="8819700" cy="2982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16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256327-7D00-2092-410C-52B64D332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223" y="1939976"/>
            <a:ext cx="9307553" cy="382471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277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3233-EB3D-27A7-EA8D-3D0BE6DA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A1DA-3A1A-FBA5-5828-B19CABCE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Choice:</a:t>
            </a:r>
          </a:p>
          <a:p>
            <a:pPr lvl="1"/>
            <a:r>
              <a:rPr lang="en-US" dirty="0"/>
              <a:t>X </a:t>
            </a:r>
            <a:r>
              <a:rPr lang="en-US" b="1" dirty="0"/>
              <a:t>promised</a:t>
            </a:r>
            <a:r>
              <a:rPr lang="en-US" dirty="0"/>
              <a:t> Y [PRO to do something]</a:t>
            </a:r>
          </a:p>
          <a:p>
            <a:pPr lvl="1"/>
            <a:r>
              <a:rPr lang="en-US" dirty="0"/>
              <a:t>X </a:t>
            </a:r>
            <a:r>
              <a:rPr lang="en-US" b="1" dirty="0"/>
              <a:t>ordered</a:t>
            </a:r>
            <a:r>
              <a:rPr lang="en-US" dirty="0"/>
              <a:t> Y [PRO to do something]</a:t>
            </a:r>
          </a:p>
          <a:p>
            <a:pPr marL="457200" lvl="1" indent="0">
              <a:buNone/>
            </a:pPr>
            <a:r>
              <a:rPr lang="en-US" i="1" dirty="0"/>
              <a:t>what knowledge do we have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promise is a subject control verb (PRO = X)</a:t>
            </a:r>
          </a:p>
          <a:p>
            <a:pPr lvl="1"/>
            <a:r>
              <a:rPr lang="en-US" dirty="0"/>
              <a:t>order is an object control verb (PRO = Y)</a:t>
            </a:r>
          </a:p>
        </p:txBody>
      </p:sp>
    </p:spTree>
    <p:extLst>
      <p:ext uri="{BB962C8B-B14F-4D97-AF65-F5344CB8AC3E}">
        <p14:creationId xmlns:p14="http://schemas.microsoft.com/office/powerpoint/2010/main" val="61072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asked Alice [PRO to go away]. 	(</a:t>
            </a:r>
            <a:r>
              <a:rPr lang="en-US" b="0" i="0" u="none" strike="noStrike" dirty="0" err="1">
                <a:solidFill>
                  <a:srgbClr val="343541"/>
                </a:solidFill>
                <a:effectLst/>
                <a:latin typeface="Söhne"/>
              </a:rPr>
              <a:t>Reuland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2011: 45)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B8A4FA-CDFC-6A13-5886-3CF58C752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3080544"/>
            <a:ext cx="7124700" cy="1841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38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B19298-E2E6-A03E-6E87-43BD3D20F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463" y="1958009"/>
            <a:ext cx="9633074" cy="2189335"/>
          </a:xfrm>
          <a:ln>
            <a:solidFill>
              <a:schemeClr val="tx1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85A3A7D-CA1A-1C43-AE81-16162582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63" y="4205737"/>
            <a:ext cx="9687630" cy="1942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3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subject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promised Alice [PRO to go away]. </a:t>
            </a:r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DEDDBF-DE7F-79BF-DCD7-278C6527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0" y="3114783"/>
            <a:ext cx="10444659" cy="2161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443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83D5CD-9837-8EFA-CDBB-8ADD8F037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02" y="2036192"/>
            <a:ext cx="9306196" cy="300627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259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Söhne"/>
              </a:rPr>
              <a:t>ordered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Alice [PRO to go away]. 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85DD52-F1FB-E009-176D-0830478B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67" y="2909078"/>
            <a:ext cx="8800465" cy="2305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18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4E9788-B3EB-C2DE-6BE3-B114981A0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568" y="2173402"/>
            <a:ext cx="10020863" cy="25111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91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FD80-3F87-F723-3E11-F945B70F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Caveats and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196C-142A-D911-A991-B323A40C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617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 sometimes gives a different answer when the question is repeated.</a:t>
            </a:r>
          </a:p>
          <a:p>
            <a:r>
              <a:rPr lang="en-US" dirty="0"/>
              <a:t>A response doesn't necessarily need a question.</a:t>
            </a:r>
          </a:p>
          <a:p>
            <a:r>
              <a:rPr lang="en-US" dirty="0"/>
              <a:t>Your chat history can affect the response.</a:t>
            </a:r>
          </a:p>
          <a:p>
            <a:r>
              <a:rPr lang="en-US" dirty="0"/>
              <a:t>If you vary the question a bit, it may choose a different response.</a:t>
            </a:r>
          </a:p>
          <a:p>
            <a:r>
              <a:rPr lang="en-US" dirty="0">
                <a:solidFill>
                  <a:schemeClr val="accent1"/>
                </a:solidFill>
              </a:rPr>
              <a:t>Asking the right question is key … e.g.</a:t>
            </a:r>
          </a:p>
        </p:txBody>
      </p:sp>
      <p:pic>
        <p:nvPicPr>
          <p:cNvPr id="4" name="Content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7EC7D3C-B5BE-028B-C211-157CC0CC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92" y="3687418"/>
            <a:ext cx="7703898" cy="1441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31703B6-F50F-912C-6A8A-3CA290E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87"/>
          <a:stretch/>
        </p:blipFill>
        <p:spPr>
          <a:xfrm>
            <a:off x="1928192" y="5228787"/>
            <a:ext cx="7703898" cy="1350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41BCA5DF-FC2D-C7AF-E6EF-013848F33E0E}"/>
              </a:ext>
            </a:extLst>
          </p:cNvPr>
          <p:cNvSpPr/>
          <p:nvPr/>
        </p:nvSpPr>
        <p:spPr>
          <a:xfrm>
            <a:off x="5120002" y="3717235"/>
            <a:ext cx="2781607" cy="5461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1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an unrevealing question for this example</a:t>
            </a:r>
          </a:p>
        </p:txBody>
      </p:sp>
    </p:spTree>
    <p:extLst>
      <p:ext uri="{BB962C8B-B14F-4D97-AF65-F5344CB8AC3E}">
        <p14:creationId xmlns:p14="http://schemas.microsoft.com/office/powerpoint/2010/main" val="35160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B07C-B4FC-2D14-4A20-1589794E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Control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6D9-894A-169F-D679-91FC6C5C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i="1" dirty="0"/>
              <a:t>object control verb</a:t>
            </a:r>
            <a:r>
              <a:rPr lang="en-US" dirty="0"/>
              <a:t>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caterpillar 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Söhne"/>
              </a:rPr>
              <a:t>ordered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Alice [PRO to go away]. 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3ABF6C-CDB6-AE9B-B81C-AC27B434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92" y="2870614"/>
            <a:ext cx="9966215" cy="2670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CDC61-6AEE-6293-C29D-1DF9519CF5C2}"/>
              </a:ext>
            </a:extLst>
          </p:cNvPr>
          <p:cNvSpPr txBox="1"/>
          <p:nvPr/>
        </p:nvSpPr>
        <p:spPr>
          <a:xfrm>
            <a:off x="7858897" y="3816628"/>
            <a:ext cx="336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Doesn't work in this case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F3D1A-6218-934F-21FE-37BAB01BCDF5}"/>
              </a:ext>
            </a:extLst>
          </p:cNvPr>
          <p:cNvSpPr txBox="1"/>
          <p:nvPr/>
        </p:nvSpPr>
        <p:spPr>
          <a:xfrm>
            <a:off x="4014951" y="5676327"/>
            <a:ext cx="469994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Asking the right question is key</a:t>
            </a:r>
          </a:p>
        </p:txBody>
      </p:sp>
    </p:spTree>
    <p:extLst>
      <p:ext uri="{BB962C8B-B14F-4D97-AF65-F5344CB8AC3E}">
        <p14:creationId xmlns:p14="http://schemas.microsoft.com/office/powerpoint/2010/main" val="25938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CE9002-E14C-370F-1570-05126379D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504" y="2241273"/>
            <a:ext cx="9456992" cy="237545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5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98CB-3712-4599-57CB-B8520205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6BF52C-1853-04C8-332C-4FA3DB1FA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863" y="1763464"/>
            <a:ext cx="8361280" cy="47294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193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A98F-F086-B5B8-63A6-C069F277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495B31-81F5-7BDA-A26F-EEC97CC15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011" y="1840719"/>
            <a:ext cx="8724933" cy="4351338"/>
          </a:xfr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0CFEC1-031B-015A-82A2-30ED3A92B4FF}"/>
              </a:ext>
            </a:extLst>
          </p:cNvPr>
          <p:cNvSpPr/>
          <p:nvPr/>
        </p:nvSpPr>
        <p:spPr>
          <a:xfrm>
            <a:off x="3660192" y="3734478"/>
            <a:ext cx="6944497" cy="617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7B682-AE0C-73BE-F554-9D71B3E0D6B1}"/>
              </a:ext>
            </a:extLst>
          </p:cNvPr>
          <p:cNvSpPr/>
          <p:nvPr/>
        </p:nvSpPr>
        <p:spPr>
          <a:xfrm>
            <a:off x="3660191" y="4345428"/>
            <a:ext cx="6944497" cy="735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D5294DAB-A6CA-8B33-60B7-D1F2B974D88E}"/>
              </a:ext>
            </a:extLst>
          </p:cNvPr>
          <p:cNvSpPr/>
          <p:nvPr/>
        </p:nvSpPr>
        <p:spPr>
          <a:xfrm>
            <a:off x="10604688" y="3667009"/>
            <a:ext cx="956120" cy="752775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1" name="Left Arrow Callout 10">
            <a:extLst>
              <a:ext uri="{FF2B5EF4-FFF2-40B4-BE49-F238E27FC236}">
                <a16:creationId xmlns:a16="http://schemas.microsoft.com/office/drawing/2014/main" id="{78C4F3C2-3398-6894-E399-7AE7428DFF3F}"/>
              </a:ext>
            </a:extLst>
          </p:cNvPr>
          <p:cNvSpPr/>
          <p:nvPr/>
        </p:nvSpPr>
        <p:spPr>
          <a:xfrm>
            <a:off x="10604688" y="4419784"/>
            <a:ext cx="956120" cy="752775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pic>
        <p:nvPicPr>
          <p:cNvPr id="13" name="Picture 12" descr="Diagram, radar chart&#10;&#10;Description automatically generated">
            <a:extLst>
              <a:ext uri="{FF2B5EF4-FFF2-40B4-BE49-F238E27FC236}">
                <a16:creationId xmlns:a16="http://schemas.microsoft.com/office/drawing/2014/main" id="{D6C7ED2B-951A-1929-0931-53DF6139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9" y="2512572"/>
            <a:ext cx="3396366" cy="3121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A19A7F-756E-611B-133F-5FF9E16A9237}"/>
              </a:ext>
            </a:extLst>
          </p:cNvPr>
          <p:cNvSpPr txBox="1"/>
          <p:nvPr/>
        </p:nvSpPr>
        <p:spPr>
          <a:xfrm>
            <a:off x="300833" y="5644566"/>
            <a:ext cx="34292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But did it explicitly compute this?</a:t>
            </a:r>
          </a:p>
          <a:p>
            <a:r>
              <a:rPr lang="en-US" i="1" dirty="0"/>
              <a:t>Very unlikely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51CE8B-7D34-D3BC-7E93-401D4BF36A3F}"/>
              </a:ext>
            </a:extLst>
          </p:cNvPr>
          <p:cNvSpPr/>
          <p:nvPr/>
        </p:nvSpPr>
        <p:spPr>
          <a:xfrm>
            <a:off x="2572424" y="4068061"/>
            <a:ext cx="308919" cy="291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8AED5D8-2B29-CA7C-9988-56D2834D9C85}"/>
              </a:ext>
            </a:extLst>
          </p:cNvPr>
          <p:cNvSpPr/>
          <p:nvPr/>
        </p:nvSpPr>
        <p:spPr>
          <a:xfrm>
            <a:off x="837669" y="3166018"/>
            <a:ext cx="1866402" cy="1804085"/>
          </a:xfrm>
          <a:prstGeom prst="arc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739451-7024-95A0-C78F-CDCDC0FFF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688" y="1971496"/>
            <a:ext cx="10090624" cy="40217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555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5CE3-2E5C-5FB8-01AD-2DB8B6CE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Structural Ambiguity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8B1739-F2FB-A52E-FCCB-EEA26872B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134394"/>
            <a:ext cx="10134600" cy="3733800"/>
          </a:xfr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0F3ED3-1F62-9545-E7D7-BFD4EF40EB37}"/>
              </a:ext>
            </a:extLst>
          </p:cNvPr>
          <p:cNvSpPr/>
          <p:nvPr/>
        </p:nvSpPr>
        <p:spPr>
          <a:xfrm>
            <a:off x="1911321" y="4430113"/>
            <a:ext cx="8010445" cy="617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66175-D7C0-8A88-1D24-282E4C683769}"/>
              </a:ext>
            </a:extLst>
          </p:cNvPr>
          <p:cNvSpPr/>
          <p:nvPr/>
        </p:nvSpPr>
        <p:spPr>
          <a:xfrm>
            <a:off x="1911320" y="5041063"/>
            <a:ext cx="8010445" cy="735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187887B3-6D22-E5E0-3B93-FA031CA2E61B}"/>
              </a:ext>
            </a:extLst>
          </p:cNvPr>
          <p:cNvSpPr/>
          <p:nvPr/>
        </p:nvSpPr>
        <p:spPr>
          <a:xfrm>
            <a:off x="10009558" y="4271448"/>
            <a:ext cx="956120" cy="752775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5D65E010-CE04-9C29-3D42-58EEE05FE7DE}"/>
              </a:ext>
            </a:extLst>
          </p:cNvPr>
          <p:cNvSpPr/>
          <p:nvPr/>
        </p:nvSpPr>
        <p:spPr>
          <a:xfrm>
            <a:off x="10009558" y="5091541"/>
            <a:ext cx="956120" cy="752775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2231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18F2E9-9C68-8854-C3EF-FBD800A32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091167"/>
            <a:ext cx="9601198" cy="369806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253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556</Words>
  <Application>Microsoft Macintosh PowerPoint</Application>
  <PresentationFormat>Widescreen</PresentationFormat>
  <Paragraphs>99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Söhne</vt:lpstr>
      <vt:lpstr>Arial</vt:lpstr>
      <vt:lpstr>Calibri</vt:lpstr>
      <vt:lpstr>Calibri Light</vt:lpstr>
      <vt:lpstr>Office Theme</vt:lpstr>
      <vt:lpstr>Generative AI and Language Understanding: Part 1</vt:lpstr>
      <vt:lpstr>This is the era of Generative AI</vt:lpstr>
      <vt:lpstr>Part 1</vt:lpstr>
      <vt:lpstr>Some Caveats and Hints</vt:lpstr>
      <vt:lpstr>Google Bard</vt:lpstr>
      <vt:lpstr>ChatGPT and Structural Ambiguity</vt:lpstr>
      <vt:lpstr>Google Bard</vt:lpstr>
      <vt:lpstr>ChatGPT and Structural Ambiguity</vt:lpstr>
      <vt:lpstr>Google Bard</vt:lpstr>
      <vt:lpstr>Google Bard</vt:lpstr>
      <vt:lpstr>ChatGPT and Structural Ambiguity</vt:lpstr>
      <vt:lpstr>Google Bard</vt:lpstr>
      <vt:lpstr>ChatGPT and Structural Ambiguity</vt:lpstr>
      <vt:lpstr>Google Bard</vt:lpstr>
      <vt:lpstr>ChatGPT and Structural Ambiguity</vt:lpstr>
      <vt:lpstr>Google Bard</vt:lpstr>
      <vt:lpstr>ChatGPT and Structural Ambiguity</vt:lpstr>
      <vt:lpstr>Google Bard</vt:lpstr>
      <vt:lpstr>Google Bard</vt:lpstr>
      <vt:lpstr>ChatGPT and Structural Ambiguity</vt:lpstr>
      <vt:lpstr>ChatGPT and Structural Ambiguity</vt:lpstr>
      <vt:lpstr>Google Bard</vt:lpstr>
      <vt:lpstr>ChatGPT and Structural Ambiguity</vt:lpstr>
      <vt:lpstr>Google Bard</vt:lpstr>
      <vt:lpstr>ChatGPT and Structural Ambiguity</vt:lpstr>
      <vt:lpstr>Google Bard</vt:lpstr>
      <vt:lpstr>Google Bard</vt:lpstr>
      <vt:lpstr>ChatGPT and Structural Ambiguity</vt:lpstr>
      <vt:lpstr>Google Bard</vt:lpstr>
      <vt:lpstr>ChatGPT and Structural Hierarchy</vt:lpstr>
      <vt:lpstr>ChatGPT and Structural Hierarchy</vt:lpstr>
      <vt:lpstr>Google Bard</vt:lpstr>
      <vt:lpstr>ChatGPT and Control Verbs</vt:lpstr>
      <vt:lpstr>ChatGPT and Control Verbs</vt:lpstr>
      <vt:lpstr>Google Bard</vt:lpstr>
      <vt:lpstr>ChatGPT and Control Verbs</vt:lpstr>
      <vt:lpstr>Google Bard</vt:lpstr>
      <vt:lpstr>ChatGPT and Control Verbs</vt:lpstr>
      <vt:lpstr>Google Bard</vt:lpstr>
      <vt:lpstr>ChatGPT and Control Verbs</vt:lpstr>
      <vt:lpstr>Google Bard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 and Language Understanding: Part 1</dc:title>
  <dc:creator>sandiway@mac.com</dc:creator>
  <cp:lastModifiedBy>sandiway@mac.com</cp:lastModifiedBy>
  <cp:revision>8</cp:revision>
  <cp:lastPrinted>2023-02-03T04:58:58Z</cp:lastPrinted>
  <dcterms:created xsi:type="dcterms:W3CDTF">2023-02-03T04:43:39Z</dcterms:created>
  <dcterms:modified xsi:type="dcterms:W3CDTF">2023-03-27T22:11:50Z</dcterms:modified>
</cp:coreProperties>
</file>