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sldIdLst>
    <p:sldId id="257" r:id="rId3"/>
    <p:sldId id="256" r:id="rId4"/>
    <p:sldId id="258" r:id="rId5"/>
    <p:sldId id="260" r:id="rId6"/>
    <p:sldId id="259" r:id="rId7"/>
    <p:sldId id="262" r:id="rId8"/>
    <p:sldId id="261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2" r:id="rId48"/>
    <p:sldId id="300" r:id="rId49"/>
    <p:sldId id="303" r:id="rId50"/>
    <p:sldId id="304" r:id="rId51"/>
    <p:sldId id="305" r:id="rId52"/>
    <p:sldId id="307" r:id="rId53"/>
    <p:sldId id="308" r:id="rId54"/>
    <p:sldId id="306" r:id="rId55"/>
    <p:sldId id="309" r:id="rId56"/>
    <p:sldId id="310" r:id="rId57"/>
    <p:sldId id="311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26" autoAdjust="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8107-C410-4EBA-BFF2-934AD5A9F1E4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E991-3100-4FA6-ABF1-6589D2603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5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hinktank.arizona.edu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Open the </a:t>
            </a:r>
            <a:r>
              <a:rPr lang="en-US" dirty="0" err="1" smtClean="0"/>
              <a:t>TurningPoint</a:t>
            </a:r>
            <a:r>
              <a:rPr lang="en-US" dirty="0" smtClean="0"/>
              <a:t> Anywhere program.</a:t>
            </a:r>
          </a:p>
          <a:p>
            <a:pPr lvl="0"/>
            <a:r>
              <a:rPr lang="en-US" dirty="0" smtClean="0"/>
              <a:t>Load the correct participation list from the USB drive (i.e., load up our student data information so that their clickers will be recognized). Daniel will update it every Thursday afternoon.</a:t>
            </a:r>
          </a:p>
          <a:p>
            <a:pPr lvl="0"/>
            <a:r>
              <a:rPr lang="en-US" dirty="0" smtClean="0"/>
              <a:t>Poll students at the computer. (I haven't figured out yet if we can start and stop polls from the clicker.)</a:t>
            </a:r>
          </a:p>
          <a:p>
            <a:pPr lvl="0"/>
            <a:r>
              <a:rPr lang="en-US" dirty="0" smtClean="0"/>
              <a:t>Most important! Save the session data back to the USB thumb drive. After Thursday's lecture, deliver USB to Daniel’s box for updating.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the lecture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u="sng" dirty="0" smtClean="0"/>
              <a:t>The number of natural numbers is infinite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Infinity is indefinable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Every number is irrational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3 is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Socrates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Founded the Academy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Authored </a:t>
            </a:r>
            <a:r>
              <a:rPr lang="en-US" i="1" dirty="0" smtClean="0"/>
              <a:t>The Apology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Stated that he had no wisdom, small or great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Endorsed atheism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Socrates, to be rational is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To deliberate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To create one’s own values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To recognize that happiness is an illusion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To maintain that all knowledge is </a:t>
            </a:r>
            <a:r>
              <a:rPr lang="en-US" i="1" dirty="0" smtClean="0"/>
              <a:t>a posteriori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According to the lecture, the fact that normal humans are prone to reason fallaciously in some situations implies that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Normal humans automatically conform to the Socratic conception of rationality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Socratic conception of rationality is confirmed by current cognitive psychology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Normal humans do not meet the standard of rationality proposed by Socrates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Oracle at Delphi knew that Socrates was wiser than Apollo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the Socratic conception of rationality, psychological illness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May explain why a person fails to do what he/she knows to be best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Is relative to one’s culture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Results from trauma to the heart transmitted to the soul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Implies that the Logos is distributed over the competing parts of the brain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4 is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pPr marL="514350" lvl="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Crito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Authored </a:t>
            </a:r>
            <a:r>
              <a:rPr lang="en-US" i="1" dirty="0" smtClean="0"/>
              <a:t>The Crito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Convinced Socrates to accept exile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Married the widow of Socrates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In </a:t>
            </a:r>
            <a:r>
              <a:rPr lang="en-US" i="1" dirty="0" smtClean="0"/>
              <a:t>The Crito </a:t>
            </a:r>
            <a:r>
              <a:rPr lang="en-US" dirty="0" smtClean="0"/>
              <a:t>Socrates initially declines immediately to escape from prison because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He is a relativist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He asserts that the escape plan will fail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He admits to his own guilt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He insists on examining the reasons in favor of escape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According to Socrates,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Since he was born in Athens, he has no choice but to abide by Athenian law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laws of Sparta are superior to the laws of Athens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All moral principles are derived from the laws of great governments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By deliberately living in Athens, he implicitly agreed to abide by Athenian law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Today, Jan. 20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Daniel on Quizzes and </a:t>
            </a:r>
            <a:r>
              <a:rPr lang="en-US" dirty="0" err="1" smtClean="0"/>
              <a:t>ResponseCard</a:t>
            </a:r>
            <a:r>
              <a:rPr lang="en-US" dirty="0" smtClean="0"/>
              <a:t> at 10:30am</a:t>
            </a:r>
          </a:p>
          <a:p>
            <a:r>
              <a:rPr lang="en-US" dirty="0" smtClean="0"/>
              <a:t>First Quiz is today</a:t>
            </a:r>
          </a:p>
          <a:p>
            <a:r>
              <a:rPr lang="en-US" dirty="0" smtClean="0"/>
              <a:t>Lecture starts at mid-Pythagoras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the lecture, Socrates’ final attitude in </a:t>
            </a:r>
            <a:r>
              <a:rPr lang="en-US" i="1" dirty="0" smtClean="0"/>
              <a:t>The Crito</a:t>
            </a:r>
            <a:r>
              <a:rPr lang="en-US" dirty="0" smtClean="0"/>
              <a:t> regarding whether he should escape prison implies that he concludes that by escaping,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overall value of his life would be less than if he accepts his sentence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He would confirm the pronouncement of the Oracle at Delphi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He would demonstrate the nobility of autonomy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All of the above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According to </a:t>
            </a:r>
            <a:r>
              <a:rPr lang="en-US" i="1" dirty="0" smtClean="0"/>
              <a:t>The Phaedo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Socrates died by a self inflicted knife wound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Socrates admits that relativism is true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Phaedo is the daughter of Plato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Socrates considers whether humans might be immortal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the Platonic theory of the Forms,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Forms are observable in physical objects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Forms are eternal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Forms are concepts that exist only when conceived by rational creatures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None of the above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Feb.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Examination on Feb. 24</a:t>
            </a:r>
          </a:p>
          <a:p>
            <a:pPr lvl="1"/>
            <a:r>
              <a:rPr lang="en-US" dirty="0" smtClean="0"/>
              <a:t>Administered on D2L; take it on your computer</a:t>
            </a:r>
          </a:p>
          <a:p>
            <a:pPr lvl="1"/>
            <a:r>
              <a:rPr lang="en-US" dirty="0" smtClean="0"/>
              <a:t>Don’t come to Soc. </a:t>
            </a:r>
            <a:r>
              <a:rPr lang="en-US" dirty="0" err="1" smtClean="0"/>
              <a:t>Sci</a:t>
            </a:r>
            <a:r>
              <a:rPr lang="en-US" dirty="0" smtClean="0"/>
              <a:t> 100</a:t>
            </a:r>
          </a:p>
          <a:p>
            <a:pPr lvl="1"/>
            <a:r>
              <a:rPr lang="en-US" dirty="0" smtClean="0"/>
              <a:t>Opens at 9:30am</a:t>
            </a:r>
          </a:p>
          <a:p>
            <a:pPr lvl="1"/>
            <a:r>
              <a:rPr lang="en-US" dirty="0" smtClean="0"/>
              <a:t>Closes at 10:45am</a:t>
            </a:r>
          </a:p>
          <a:p>
            <a:pPr lvl="1"/>
            <a:r>
              <a:rPr lang="en-US" dirty="0" smtClean="0"/>
              <a:t>50 Multiple Choice Questions</a:t>
            </a:r>
          </a:p>
          <a:p>
            <a:r>
              <a:rPr lang="en-US" dirty="0" smtClean="0"/>
              <a:t>Optional Review Session</a:t>
            </a:r>
          </a:p>
          <a:p>
            <a:pPr lvl="1"/>
            <a:r>
              <a:rPr lang="en-US" dirty="0" smtClean="0"/>
              <a:t>Feb. 23</a:t>
            </a:r>
          </a:p>
          <a:p>
            <a:pPr lvl="1"/>
            <a:r>
              <a:rPr lang="en-US" dirty="0" smtClean="0"/>
              <a:t>5:00pm to 5:50pm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Location: ILC 140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See D2L for the Study Guide for the First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Feb.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According to the Platonic theory of the Forms,</a:t>
            </a:r>
          </a:p>
          <a:p>
            <a:pPr lvl="1"/>
            <a:r>
              <a:rPr lang="en-US" dirty="0" smtClean="0"/>
              <a:t>Knowledge of the Forms is inexpressible</a:t>
            </a:r>
          </a:p>
          <a:p>
            <a:pPr lvl="1"/>
            <a:r>
              <a:rPr lang="en-US" dirty="0" smtClean="0"/>
              <a:t>Forms are definable</a:t>
            </a:r>
          </a:p>
          <a:p>
            <a:pPr lvl="1"/>
            <a:r>
              <a:rPr lang="en-US" dirty="0" smtClean="0"/>
              <a:t>Forms are created by the gods</a:t>
            </a:r>
          </a:p>
          <a:p>
            <a:pPr lvl="1"/>
            <a:r>
              <a:rPr lang="en-US" dirty="0" smtClean="0"/>
              <a:t>The motion of the Forms determines the movements of physical objects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Feb.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the lecture’s presentation of the Argument from Recollection, knowing that x and y are equal in length implies also knowing </a:t>
            </a:r>
          </a:p>
          <a:p>
            <a:pPr lvl="1"/>
            <a:r>
              <a:rPr lang="en-US" dirty="0" smtClean="0"/>
              <a:t>That all Forms are equal</a:t>
            </a:r>
          </a:p>
          <a:p>
            <a:pPr lvl="1"/>
            <a:r>
              <a:rPr lang="en-US" dirty="0" smtClean="0"/>
              <a:t>That if y is equal in length to z, then x cannot be equal in length to z</a:t>
            </a:r>
          </a:p>
          <a:p>
            <a:pPr lvl="1"/>
            <a:r>
              <a:rPr lang="en-US" dirty="0" smtClean="0"/>
              <a:t>A universal and necessary truth </a:t>
            </a:r>
            <a:r>
              <a:rPr lang="en-US" i="1" dirty="0" smtClean="0"/>
              <a:t>a priori</a:t>
            </a:r>
            <a:endParaRPr lang="en-US" dirty="0" smtClean="0"/>
          </a:p>
          <a:p>
            <a:pPr lvl="1"/>
            <a:r>
              <a:rPr lang="en-US" dirty="0" smtClean="0"/>
              <a:t>A universal and necessary truth </a:t>
            </a:r>
            <a:r>
              <a:rPr lang="en-US" i="1" dirty="0" smtClean="0"/>
              <a:t>a posteriori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March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/>
            <a:r>
              <a:rPr lang="en-US" b="1" dirty="0" smtClean="0"/>
              <a:t>Special Extra Credit Quiz</a:t>
            </a:r>
          </a:p>
          <a:p>
            <a:pPr marL="914400" lvl="1" indent="-514350"/>
            <a:r>
              <a:rPr lang="en-US" b="1" dirty="0" smtClean="0"/>
              <a:t>Today on D2L from 11:00am – 11:59pm</a:t>
            </a:r>
          </a:p>
          <a:p>
            <a:pPr marL="914400" lvl="1" indent="-514350"/>
            <a:r>
              <a:rPr lang="en-US" b="1" dirty="0" smtClean="0"/>
              <a:t>20 extra credit points</a:t>
            </a:r>
          </a:p>
          <a:p>
            <a:pPr marL="914400" lvl="1" indent="-514350"/>
            <a:r>
              <a:rPr lang="en-US" b="1" dirty="0" smtClean="0"/>
              <a:t>Use of all reference materials and collaboration is ok; the objective is to discover the correct answers</a:t>
            </a:r>
          </a:p>
          <a:p>
            <a:pPr marL="914400" lvl="1" indent="-514350"/>
            <a:r>
              <a:rPr lang="en-US" b="1" dirty="0" smtClean="0"/>
              <a:t>All questions drawn from those on Exam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Tutored Alexander the Great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Founded a School at the Lyceum in Athens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Studied under Plato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All of the other answers are correct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Aristotle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Matter can exist outside of objects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Matter is intelligible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Matter is the source of plurality and individuality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Matter is pure actuality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5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Jan.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Optional Weekly Course Review</a:t>
            </a:r>
          </a:p>
          <a:p>
            <a:r>
              <a:rPr lang="en-US" dirty="0" smtClean="0"/>
              <a:t>Provided by the </a:t>
            </a:r>
            <a:r>
              <a:rPr lang="en-US" dirty="0" smtClean="0">
                <a:hlinkClick r:id="rId2"/>
              </a:rPr>
              <a:t>UA Think Tank</a:t>
            </a:r>
            <a:endParaRPr lang="en-US" dirty="0" smtClean="0"/>
          </a:p>
          <a:p>
            <a:r>
              <a:rPr lang="en-US" dirty="0" smtClean="0"/>
              <a:t>Every Wednesday, 4:00-5:00 p.m.</a:t>
            </a:r>
          </a:p>
          <a:p>
            <a:r>
              <a:rPr lang="en-US" dirty="0" smtClean="0"/>
              <a:t>At Park Student Union (2nd Floor)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According to Aristotle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Matter is pure actuality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Matter is pure potentiality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Whatever contains matter cannot change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All matter is reducible to groups of atoms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According to Aristotle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Matter </a:t>
            </a:r>
            <a:r>
              <a:rPr lang="en-US" smtClean="0"/>
              <a:t>is unintelligible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Form is definable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Form is pure actuality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All of the other answers are correct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6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According to the lecture, Aristotle’s definition of “substance” implies that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Substances are only fictions of the human mind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Every substance is really a word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Every substance can, in principle, be understood by the human mind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Every predicate is the subject of a sentence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rabicPeriod" startAt="2"/>
            </a:pPr>
            <a:r>
              <a:rPr lang="en-US" dirty="0" smtClean="0"/>
              <a:t>According to the lecture, an Aristotelian maintains that if x is a limping male lion, then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The Form of limping is an accidental form in x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The Form of being a lion is a generically essential form in x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Being male is a Form in x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All of the other answers are correct</a:t>
            </a:r>
          </a:p>
          <a:p>
            <a:pPr marL="914400" lvl="1" indent="-514350">
              <a:buFont typeface="+mj-lt"/>
              <a:buAutoNum type="arabicPeriod" startAt="2"/>
            </a:pPr>
            <a:endParaRPr lang="en-US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According to Aristotle, if Socrates is both rational and </a:t>
            </a:r>
            <a:r>
              <a:rPr lang="en-US" dirty="0" err="1" smtClean="0"/>
              <a:t>snubnosed</a:t>
            </a:r>
            <a:r>
              <a:rPr lang="en-US" dirty="0" smtClean="0"/>
              <a:t>,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Socrates is accidentally </a:t>
            </a:r>
            <a:r>
              <a:rPr lang="en-US" dirty="0" err="1" smtClean="0"/>
              <a:t>snubnosed</a:t>
            </a:r>
            <a:endParaRPr lang="en-US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Socrates is essentially rational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Some forms in Socrates are essential and others are accidental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All of the other answers are correct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2"/>
            </a:pPr>
            <a:r>
              <a:rPr lang="en-US" dirty="0" smtClean="0"/>
              <a:t>According to Aristotle, 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Matter is a universal form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A universal is a form that can exist simultaneously in more than one substance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Every substance is a universal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None of the other answers </a:t>
            </a:r>
            <a:r>
              <a:rPr lang="en-US" smtClean="0"/>
              <a:t>are correct</a:t>
            </a:r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7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pPr marL="914400" lvl="1" indent="-514350">
              <a:buFont typeface="+mj-lt"/>
              <a:buAutoNum type="arabicPeriod" startAt="2"/>
            </a:pPr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According to Aristotle, a universal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Is that which is known by everyone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Is that which is simultaneously in motion and at rest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Is that which is simultaneously in different substances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All of the other answers </a:t>
            </a:r>
            <a:r>
              <a:rPr lang="en-US" smtClean="0"/>
              <a:t>are correct</a:t>
            </a: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1" indent="-514350"/>
            <a:r>
              <a:rPr lang="en-US" dirty="0" smtClean="0"/>
              <a:t>Exam 2</a:t>
            </a:r>
          </a:p>
          <a:p>
            <a:pPr marL="1314450" lvl="2" indent="-514350"/>
            <a:r>
              <a:rPr lang="en-US" dirty="0" smtClean="0"/>
              <a:t>Covers only Aristotle lectures, readings &amp; D2L notes</a:t>
            </a:r>
          </a:p>
          <a:p>
            <a:pPr marL="1314450" lvl="2" indent="-514350"/>
            <a:r>
              <a:rPr lang="en-US" dirty="0" smtClean="0"/>
              <a:t>Thursday, March 31</a:t>
            </a:r>
          </a:p>
          <a:p>
            <a:pPr marL="1314450" lvl="2" indent="-514350"/>
            <a:r>
              <a:rPr lang="en-US" dirty="0" smtClean="0"/>
              <a:t>Opens on D2L at 9:30am &amp; closes at NOON</a:t>
            </a:r>
          </a:p>
          <a:p>
            <a:pPr marL="1314450" lvl="2" indent="-514350"/>
            <a:r>
              <a:rPr lang="en-US" dirty="0" smtClean="0"/>
              <a:t>50 multi choice questions</a:t>
            </a:r>
          </a:p>
          <a:p>
            <a:pPr marL="914400" lvl="1" indent="-514350"/>
            <a:r>
              <a:rPr lang="en-US" dirty="0" smtClean="0"/>
              <a:t>Study Guide for the Exam will appear on D2L </a:t>
            </a:r>
            <a:r>
              <a:rPr lang="en-US" smtClean="0"/>
              <a:t>late today</a:t>
            </a:r>
            <a:endParaRPr lang="en-US" dirty="0" smtClean="0"/>
          </a:p>
          <a:p>
            <a:pPr marL="914400" lvl="1" indent="-514350"/>
            <a:r>
              <a:rPr lang="en-US" dirty="0" smtClean="0"/>
              <a:t>Optional Review Session</a:t>
            </a:r>
          </a:p>
          <a:p>
            <a:pPr marL="1314450" lvl="2" indent="-514350"/>
            <a:r>
              <a:rPr lang="en-US" dirty="0" smtClean="0"/>
              <a:t>Wednesday, March 30</a:t>
            </a:r>
          </a:p>
          <a:p>
            <a:pPr marL="1314450" lvl="2" indent="-514350"/>
            <a:r>
              <a:rPr lang="en-US" dirty="0" smtClean="0"/>
              <a:t>5:00pm – 6:00pm</a:t>
            </a:r>
          </a:p>
          <a:p>
            <a:pPr marL="1314450" lvl="2" indent="-514350"/>
            <a:r>
              <a:rPr lang="en-US" dirty="0" smtClean="0"/>
              <a:t>ILC 130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Jan.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Clicker Question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perception is top down, then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Perceptual experience is influenced by belief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Perceptual experience is completely determined by the environment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Perceptual experience is the same for all observers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Perceptual experience is always misleading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According to Aristotle, Y correctly thinks of X only if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Y represents X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Y represents a form of X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Y has a form of X in Y’s soul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All of the other answers are correct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2"/>
            </a:pPr>
            <a:r>
              <a:rPr lang="en-US" dirty="0" smtClean="0"/>
              <a:t>According to Aristotle, if X is the efficient cause of Y, then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If x occurs, then y occurs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X contains matter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Y contains matter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US" dirty="0" smtClean="0"/>
              <a:t>All of the other answers are correct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en-US" dirty="0" smtClean="0"/>
              <a:t>Results for Exam 2 are published on D2L</a:t>
            </a:r>
          </a:p>
          <a:p>
            <a:pPr marL="1314450" lvl="2" indent="-514350"/>
            <a:r>
              <a:rPr lang="en-US" dirty="0" smtClean="0"/>
              <a:t>Simple score</a:t>
            </a:r>
          </a:p>
          <a:p>
            <a:pPr marL="1314450" lvl="2" indent="-514350"/>
            <a:r>
              <a:rPr lang="en-US" dirty="0" smtClean="0"/>
              <a:t>Simple score + 5 extra credit points because I confused room for the optional review session</a:t>
            </a:r>
          </a:p>
          <a:p>
            <a:pPr marL="514350" indent="-514350"/>
            <a:r>
              <a:rPr lang="en-US" dirty="0" smtClean="0"/>
              <a:t>Special 5 Point Extra Credit Quiz Today on D2L</a:t>
            </a:r>
          </a:p>
          <a:p>
            <a:pPr marL="914400" lvl="1" indent="-514350"/>
            <a:r>
              <a:rPr lang="en-US" dirty="0" smtClean="0"/>
              <a:t>Quiz opens at 11:00am and closes at 11:59pm</a:t>
            </a:r>
          </a:p>
          <a:p>
            <a:pPr marL="914400" lvl="1" indent="-514350"/>
            <a:r>
              <a:rPr lang="en-US" dirty="0" smtClean="0"/>
              <a:t>You may take as much time as you wish to complete the Quiz prior to 11:59pm</a:t>
            </a:r>
          </a:p>
          <a:p>
            <a:pPr marL="914400" lvl="1" indent="-514350"/>
            <a:r>
              <a:rPr lang="en-US" dirty="0" smtClean="0"/>
              <a:t>OK to consult course material and others as you complete the quiz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Augustine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Composed his philosophical writings in Greek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Was baptized a Christian as an infant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Was a Christian bishop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All of the other answers are correct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According to </a:t>
            </a:r>
            <a:r>
              <a:rPr lang="en-US" dirty="0" err="1" smtClean="0"/>
              <a:t>Manichæism</a:t>
            </a:r>
            <a:r>
              <a:rPr lang="en-US" dirty="0" smtClean="0"/>
              <a:t> of Augustine’s period,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The Form of the Good exists and precludes the possibility of evil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There exist two fundamental natural forces, one for good and one for evil, that operate in all objects including humans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Christianity and Islam are equivalent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The Unmoved Mover is the efficient cause of evil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According to Augustine,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Knowledge of the forms is innate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Forms do not exist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If knowledge of the forms were innate, all people would have the same innate knowledge of the forms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If knowledge of the forms were innate, Christians would have more knowledge of the forms than non-Christians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Augustine,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Each person knows his/her native language innately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All knowledge is </a:t>
            </a:r>
            <a:r>
              <a:rPr lang="en-US" i="1" dirty="0" smtClean="0"/>
              <a:t>a posteriori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Your knowledge of your native language requires divine intervention in your life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All of the other answers are correct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8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According to Augustine’s Doctrine of Illumination,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Parents can teach their children language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Knowing the meaning of “triangle” implies knowing the meaning of “trilateral”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All people know all the same universal and necessary principles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None of the other answers are correct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Augustine</a:t>
            </a:r>
          </a:p>
          <a:p>
            <a:pPr lvl="1"/>
            <a:r>
              <a:rPr lang="en-US" dirty="0" smtClean="0"/>
              <a:t>God created the universe </a:t>
            </a:r>
            <a:r>
              <a:rPr lang="en-US" i="1" dirty="0" smtClean="0"/>
              <a:t>ex nihilo</a:t>
            </a:r>
            <a:endParaRPr lang="en-US" dirty="0" smtClean="0"/>
          </a:p>
          <a:p>
            <a:pPr lvl="1"/>
            <a:r>
              <a:rPr lang="en-US" dirty="0" smtClean="0"/>
              <a:t>God is omniscient but indifferent to the fate evil of people</a:t>
            </a:r>
          </a:p>
          <a:p>
            <a:pPr lvl="1"/>
            <a:r>
              <a:rPr lang="en-US" dirty="0" smtClean="0"/>
              <a:t>God is responsible </a:t>
            </a:r>
            <a:r>
              <a:rPr lang="en-US" smtClean="0"/>
              <a:t>for evil </a:t>
            </a:r>
            <a:endParaRPr lang="en-US" dirty="0" smtClean="0"/>
          </a:p>
          <a:p>
            <a:pPr lvl="1"/>
            <a:r>
              <a:rPr lang="en-US" dirty="0" smtClean="0"/>
              <a:t>There is more evil in the universe than good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Jan.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Clicker Question 2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the lecture, the video clip of the rotating mask illustrates that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Reductionism must be true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The Pythagorean theorem is </a:t>
            </a:r>
            <a:r>
              <a:rPr lang="en-US" i="1" dirty="0" smtClean="0"/>
              <a:t>a priori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Some perceptual experiences are not determined by what the observer knows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Whatever is </a:t>
            </a:r>
            <a:r>
              <a:rPr lang="en-US" i="1" dirty="0" smtClean="0"/>
              <a:t>a priori</a:t>
            </a:r>
            <a:r>
              <a:rPr lang="en-US" dirty="0" smtClean="0"/>
              <a:t> is also </a:t>
            </a:r>
            <a:r>
              <a:rPr lang="en-US" i="1" dirty="0" smtClean="0"/>
              <a:t>a posteriori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Final Examination on D2L</a:t>
            </a:r>
          </a:p>
          <a:p>
            <a:pPr lvl="1"/>
            <a:r>
              <a:rPr lang="en-US" dirty="0" smtClean="0"/>
              <a:t>May 10, 8:00 AM to 10:00 AM</a:t>
            </a:r>
          </a:p>
          <a:p>
            <a:pPr lvl="1"/>
            <a:r>
              <a:rPr lang="en-US" dirty="0" smtClean="0"/>
              <a:t>Covers only: Augustine, Boethius, Anselm, Aquinas and Descartes</a:t>
            </a:r>
          </a:p>
          <a:p>
            <a:pPr lvl="1"/>
            <a:r>
              <a:rPr lang="en-US" dirty="0" smtClean="0"/>
              <a:t>Optional Review Session</a:t>
            </a:r>
          </a:p>
          <a:p>
            <a:pPr lvl="2"/>
            <a:r>
              <a:rPr lang="en-US" dirty="0" smtClean="0"/>
              <a:t>May 9, 3:30-5:30pm</a:t>
            </a:r>
          </a:p>
          <a:p>
            <a:pPr lvl="2"/>
            <a:r>
              <a:rPr lang="en-US" dirty="0" err="1" smtClean="0"/>
              <a:t>Chem</a:t>
            </a:r>
            <a:r>
              <a:rPr lang="en-US" dirty="0" smtClean="0"/>
              <a:t> 134</a:t>
            </a:r>
          </a:p>
          <a:p>
            <a:r>
              <a:rPr lang="en-US" dirty="0" smtClean="0"/>
              <a:t>Quiz 9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Ontological Argument is</a:t>
            </a:r>
          </a:p>
          <a:p>
            <a:pPr marL="1371600" lvl="2" indent="-514350">
              <a:buFont typeface="+mj-lt"/>
              <a:buAutoNum type="alphaUcPeriod"/>
            </a:pPr>
            <a:r>
              <a:rPr lang="en-US" i="1" dirty="0" smtClean="0"/>
              <a:t>A posteriori</a:t>
            </a:r>
            <a:endParaRPr lang="en-US" dirty="0" smtClean="0"/>
          </a:p>
          <a:p>
            <a:pPr marL="1371600" lvl="2" indent="-514350">
              <a:buFont typeface="+mj-lt"/>
              <a:buAutoNum type="alphaUcPeriod"/>
            </a:pPr>
            <a:r>
              <a:rPr lang="en-US" dirty="0" smtClean="0"/>
              <a:t>Inductive</a:t>
            </a:r>
          </a:p>
          <a:p>
            <a:pPr marL="1371600" lvl="2" indent="-514350">
              <a:buFont typeface="+mj-lt"/>
              <a:buAutoNum type="alphaUcPeriod"/>
            </a:pPr>
            <a:r>
              <a:rPr lang="en-US" dirty="0" smtClean="0"/>
              <a:t>Ex nihilo</a:t>
            </a:r>
          </a:p>
          <a:p>
            <a:pPr marL="1371600" lvl="2" indent="-514350">
              <a:buFont typeface="+mj-lt"/>
              <a:buAutoNum type="alphaUcPeriod"/>
            </a:pPr>
            <a:r>
              <a:rPr lang="en-US" i="1" dirty="0" smtClean="0"/>
              <a:t>A priori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Descartes, knowledge requires: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Certainty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high degree of confidence, but not absolute certainty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Verifiable scientific experiments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Divine intervention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Final Examination on D2L</a:t>
            </a:r>
          </a:p>
          <a:p>
            <a:pPr lvl="1"/>
            <a:r>
              <a:rPr lang="en-US" dirty="0" smtClean="0"/>
              <a:t>May 10, 8:00 AM to 10:00 AM</a:t>
            </a:r>
          </a:p>
          <a:p>
            <a:pPr lvl="1"/>
            <a:r>
              <a:rPr lang="en-US" dirty="0" smtClean="0"/>
              <a:t>Covers only: Augustine, Boethius, Anselm, Aquinas and Descartes</a:t>
            </a:r>
          </a:p>
          <a:p>
            <a:pPr lvl="1"/>
            <a:r>
              <a:rPr lang="en-US" dirty="0" smtClean="0"/>
              <a:t>Optional Review Session</a:t>
            </a:r>
          </a:p>
          <a:p>
            <a:pPr lvl="2"/>
            <a:r>
              <a:rPr lang="en-US" dirty="0" smtClean="0"/>
              <a:t>May 9, 3:30-5:30pm</a:t>
            </a:r>
          </a:p>
          <a:p>
            <a:pPr lvl="2"/>
            <a:r>
              <a:rPr lang="en-US" dirty="0" err="1" smtClean="0"/>
              <a:t>Chem</a:t>
            </a:r>
            <a:r>
              <a:rPr lang="en-US" dirty="0" smtClean="0"/>
              <a:t> 134</a:t>
            </a:r>
          </a:p>
          <a:p>
            <a:r>
              <a:rPr lang="en-US" dirty="0" smtClean="0"/>
              <a:t>Quiz 10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Who, among those below, was not alive during Descartes’ life</a:t>
            </a:r>
          </a:p>
          <a:p>
            <a:pPr lvl="2"/>
            <a:r>
              <a:rPr lang="en-US" dirty="0" smtClean="0"/>
              <a:t>Newton</a:t>
            </a:r>
          </a:p>
          <a:p>
            <a:pPr lvl="2"/>
            <a:r>
              <a:rPr lang="en-US" dirty="0" smtClean="0"/>
              <a:t>Copernicus</a:t>
            </a:r>
          </a:p>
          <a:p>
            <a:pPr lvl="2"/>
            <a:r>
              <a:rPr lang="en-US" dirty="0" smtClean="0"/>
              <a:t>Bacon</a:t>
            </a:r>
          </a:p>
          <a:p>
            <a:pPr lvl="2"/>
            <a:r>
              <a:rPr lang="en-US" dirty="0" smtClean="0"/>
              <a:t>Galileo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the Dream Hypothesis advanced by the skeptic,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Observers are certain about the existence of physical objects if they follow the scientific method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A posteriori knowledge of the existence of physical objects is impossible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Every skeptic is a fiction in the dream of every other skeptic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Dreaming is reducible to the collective activity of the atoms that compose the brain</a:t>
            </a:r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Final Examination on D2L</a:t>
            </a:r>
          </a:p>
          <a:p>
            <a:pPr lvl="1"/>
            <a:r>
              <a:rPr lang="en-US" dirty="0" smtClean="0"/>
              <a:t>May 10, 8:00 AM to 10:00 AM</a:t>
            </a:r>
          </a:p>
          <a:p>
            <a:pPr lvl="1"/>
            <a:r>
              <a:rPr lang="en-US" dirty="0" smtClean="0"/>
              <a:t>Covers only: Augustine, Boethius, Anselm, Aquinas and Descartes</a:t>
            </a:r>
          </a:p>
          <a:p>
            <a:pPr lvl="1"/>
            <a:r>
              <a:rPr lang="en-US" dirty="0" smtClean="0"/>
              <a:t>Optional Review Session</a:t>
            </a:r>
          </a:p>
          <a:p>
            <a:pPr lvl="2"/>
            <a:r>
              <a:rPr lang="en-US" dirty="0" smtClean="0"/>
              <a:t>May 9, 3:30-5:30pm</a:t>
            </a:r>
          </a:p>
          <a:p>
            <a:pPr lvl="2"/>
            <a:r>
              <a:rPr lang="en-US" dirty="0" err="1" smtClean="0"/>
              <a:t>Chem</a:t>
            </a:r>
            <a:r>
              <a:rPr lang="en-US" dirty="0" smtClean="0"/>
              <a:t> </a:t>
            </a:r>
            <a:r>
              <a:rPr lang="en-US" dirty="0" smtClean="0"/>
              <a:t>134</a:t>
            </a:r>
          </a:p>
          <a:p>
            <a:pPr lvl="1"/>
            <a:r>
              <a:rPr lang="en-US" dirty="0" smtClean="0"/>
              <a:t>Study Guide for Final Exam to Appear </a:t>
            </a:r>
            <a:r>
              <a:rPr lang="en-US" smtClean="0"/>
              <a:t>on D2L by May 5</a:t>
            </a:r>
            <a:endParaRPr lang="en-US" dirty="0" smtClean="0"/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Jan.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2 is today</a:t>
            </a:r>
          </a:p>
          <a:p>
            <a:pPr lvl="1"/>
            <a:r>
              <a:rPr lang="en-US" dirty="0" smtClean="0"/>
              <a:t>Opens on D2L at noon today</a:t>
            </a:r>
          </a:p>
          <a:p>
            <a:pPr lvl="1"/>
            <a:r>
              <a:rPr lang="en-US" dirty="0" smtClean="0"/>
              <a:t>Closes on D2L at 11:59pm today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Jan.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Clicker Question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According to Heraclitus, the Logos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Changes continuously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Implies skepticism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Determines how all change occurs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Explains why motion is illusory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Jan.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Clicker Question 2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 smtClean="0"/>
              <a:t>According to Democritus,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Atoms vary in size and mass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Space is merely a figment of human imagination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Some atoms swerved in the distant past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Atoms are composed of subatomic particles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Feb.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Zeno’s Paradox of motion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Presupposes that space is infinitely divisible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Maintains that motion, regardless of distance, requires some time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Implies that motion through any space requires infinite time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u="sng" dirty="0" smtClean="0"/>
              <a:t>All of the above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2953</TotalTime>
  <Words>2175</Words>
  <Application>Microsoft Office PowerPoint</Application>
  <PresentationFormat>On-screen Show (4:3)</PresentationFormat>
  <Paragraphs>350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Custom Design</vt:lpstr>
      <vt:lpstr>Apex</vt:lpstr>
      <vt:lpstr>Clicker Procedure</vt:lpstr>
      <vt:lpstr>Today, Jan. 20</vt:lpstr>
      <vt:lpstr>Tuesday, Jan. 25</vt:lpstr>
      <vt:lpstr>Tuesday, Jan. 25</vt:lpstr>
      <vt:lpstr>Tuesday, Jan. 25</vt:lpstr>
      <vt:lpstr>Jan. 27</vt:lpstr>
      <vt:lpstr>Jan. 27</vt:lpstr>
      <vt:lpstr>Jan. 27</vt:lpstr>
      <vt:lpstr>Feb. 1</vt:lpstr>
      <vt:lpstr>Feb. 1</vt:lpstr>
      <vt:lpstr>Feb. 3</vt:lpstr>
      <vt:lpstr>Feb. 3</vt:lpstr>
      <vt:lpstr>Feb. 3</vt:lpstr>
      <vt:lpstr>Feb. 8</vt:lpstr>
      <vt:lpstr>Feb. 8</vt:lpstr>
      <vt:lpstr>Feb. 10</vt:lpstr>
      <vt:lpstr>Feb. 10</vt:lpstr>
      <vt:lpstr>Feb. 10</vt:lpstr>
      <vt:lpstr>Feb. 15</vt:lpstr>
      <vt:lpstr>Feb. 15</vt:lpstr>
      <vt:lpstr>Feb. 17</vt:lpstr>
      <vt:lpstr>Feb. 17</vt:lpstr>
      <vt:lpstr>Feb. 22</vt:lpstr>
      <vt:lpstr>Feb. 22</vt:lpstr>
      <vt:lpstr>Feb. 22</vt:lpstr>
      <vt:lpstr>March 3</vt:lpstr>
      <vt:lpstr>March 3</vt:lpstr>
      <vt:lpstr>March 3</vt:lpstr>
      <vt:lpstr>March 8</vt:lpstr>
      <vt:lpstr>March 8</vt:lpstr>
      <vt:lpstr>March 8</vt:lpstr>
      <vt:lpstr>March 11</vt:lpstr>
      <vt:lpstr>March 11</vt:lpstr>
      <vt:lpstr>March 11</vt:lpstr>
      <vt:lpstr>March 22</vt:lpstr>
      <vt:lpstr>March 22</vt:lpstr>
      <vt:lpstr>March 24</vt:lpstr>
      <vt:lpstr>March 24</vt:lpstr>
      <vt:lpstr>March 29</vt:lpstr>
      <vt:lpstr>March 29</vt:lpstr>
      <vt:lpstr>March 29</vt:lpstr>
      <vt:lpstr>April 5</vt:lpstr>
      <vt:lpstr>April 5</vt:lpstr>
      <vt:lpstr>April 5</vt:lpstr>
      <vt:lpstr>April 7</vt:lpstr>
      <vt:lpstr>April 7</vt:lpstr>
      <vt:lpstr>April 12</vt:lpstr>
      <vt:lpstr>April 12</vt:lpstr>
      <vt:lpstr>April 12</vt:lpstr>
      <vt:lpstr>April 26</vt:lpstr>
      <vt:lpstr>April 26</vt:lpstr>
      <vt:lpstr>April 26</vt:lpstr>
      <vt:lpstr>April 28</vt:lpstr>
      <vt:lpstr>April 28</vt:lpstr>
      <vt:lpstr>April 28</vt:lpstr>
      <vt:lpstr>May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maloney</cp:lastModifiedBy>
  <cp:revision>139</cp:revision>
  <dcterms:created xsi:type="dcterms:W3CDTF">2006-08-16T00:00:00Z</dcterms:created>
  <dcterms:modified xsi:type="dcterms:W3CDTF">2011-05-03T15:16:52Z</dcterms:modified>
</cp:coreProperties>
</file>