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9"/>
  </p:notesMasterIdLst>
  <p:sldIdLst>
    <p:sldId id="256" r:id="rId2"/>
    <p:sldId id="257" r:id="rId3"/>
    <p:sldId id="258" r:id="rId4"/>
    <p:sldId id="290" r:id="rId5"/>
    <p:sldId id="259" r:id="rId6"/>
    <p:sldId id="260" r:id="rId7"/>
    <p:sldId id="261" r:id="rId8"/>
    <p:sldId id="262" r:id="rId9"/>
    <p:sldId id="263" r:id="rId10"/>
    <p:sldId id="264" r:id="rId11"/>
    <p:sldId id="294" r:id="rId12"/>
    <p:sldId id="293" r:id="rId13"/>
    <p:sldId id="288" r:id="rId14"/>
    <p:sldId id="286" r:id="rId15"/>
    <p:sldId id="265" r:id="rId16"/>
    <p:sldId id="266" r:id="rId17"/>
    <p:sldId id="295" r:id="rId18"/>
    <p:sldId id="267" r:id="rId19"/>
    <p:sldId id="268" r:id="rId20"/>
    <p:sldId id="270" r:id="rId21"/>
    <p:sldId id="272" r:id="rId22"/>
    <p:sldId id="274" r:id="rId23"/>
    <p:sldId id="275" r:id="rId24"/>
    <p:sldId id="276" r:id="rId25"/>
    <p:sldId id="278" r:id="rId26"/>
    <p:sldId id="284" r:id="rId27"/>
    <p:sldId id="285"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31" charset="-52"/>
        <a:ea typeface="+mn-ea"/>
        <a:cs typeface="+mn-cs"/>
      </a:defRPr>
    </a:lvl1pPr>
    <a:lvl2pPr marL="457200" algn="l" rtl="0" fontAlgn="base">
      <a:spcBef>
        <a:spcPct val="0"/>
      </a:spcBef>
      <a:spcAft>
        <a:spcPct val="0"/>
      </a:spcAft>
      <a:defRPr sz="2400" kern="1200">
        <a:solidFill>
          <a:schemeClr val="tx1"/>
        </a:solidFill>
        <a:latin typeface="Times New Roman" pitchFamily="31" charset="-52"/>
        <a:ea typeface="+mn-ea"/>
        <a:cs typeface="+mn-cs"/>
      </a:defRPr>
    </a:lvl2pPr>
    <a:lvl3pPr marL="914400" algn="l" rtl="0" fontAlgn="base">
      <a:spcBef>
        <a:spcPct val="0"/>
      </a:spcBef>
      <a:spcAft>
        <a:spcPct val="0"/>
      </a:spcAft>
      <a:defRPr sz="2400" kern="1200">
        <a:solidFill>
          <a:schemeClr val="tx1"/>
        </a:solidFill>
        <a:latin typeface="Times New Roman" pitchFamily="31" charset="-52"/>
        <a:ea typeface="+mn-ea"/>
        <a:cs typeface="+mn-cs"/>
      </a:defRPr>
    </a:lvl3pPr>
    <a:lvl4pPr marL="1371600" algn="l" rtl="0" fontAlgn="base">
      <a:spcBef>
        <a:spcPct val="0"/>
      </a:spcBef>
      <a:spcAft>
        <a:spcPct val="0"/>
      </a:spcAft>
      <a:defRPr sz="2400" kern="1200">
        <a:solidFill>
          <a:schemeClr val="tx1"/>
        </a:solidFill>
        <a:latin typeface="Times New Roman" pitchFamily="31" charset="-52"/>
        <a:ea typeface="+mn-ea"/>
        <a:cs typeface="+mn-cs"/>
      </a:defRPr>
    </a:lvl4pPr>
    <a:lvl5pPr marL="1828800" algn="l" rtl="0" fontAlgn="base">
      <a:spcBef>
        <a:spcPct val="0"/>
      </a:spcBef>
      <a:spcAft>
        <a:spcPct val="0"/>
      </a:spcAft>
      <a:defRPr sz="2400" kern="1200">
        <a:solidFill>
          <a:schemeClr val="tx1"/>
        </a:solidFill>
        <a:latin typeface="Times New Roman" pitchFamily="31" charset="-52"/>
        <a:ea typeface="+mn-ea"/>
        <a:cs typeface="+mn-cs"/>
      </a:defRPr>
    </a:lvl5pPr>
    <a:lvl6pPr marL="2286000" algn="l" defTabSz="457200" rtl="0" eaLnBrk="1" latinLnBrk="0" hangingPunct="1">
      <a:defRPr sz="2400" kern="1200">
        <a:solidFill>
          <a:schemeClr val="tx1"/>
        </a:solidFill>
        <a:latin typeface="Times New Roman" pitchFamily="31" charset="-52"/>
        <a:ea typeface="+mn-ea"/>
        <a:cs typeface="+mn-cs"/>
      </a:defRPr>
    </a:lvl6pPr>
    <a:lvl7pPr marL="2743200" algn="l" defTabSz="457200" rtl="0" eaLnBrk="1" latinLnBrk="0" hangingPunct="1">
      <a:defRPr sz="2400" kern="1200">
        <a:solidFill>
          <a:schemeClr val="tx1"/>
        </a:solidFill>
        <a:latin typeface="Times New Roman" pitchFamily="31" charset="-52"/>
        <a:ea typeface="+mn-ea"/>
        <a:cs typeface="+mn-cs"/>
      </a:defRPr>
    </a:lvl7pPr>
    <a:lvl8pPr marL="3200400" algn="l" defTabSz="457200" rtl="0" eaLnBrk="1" latinLnBrk="0" hangingPunct="1">
      <a:defRPr sz="2400" kern="1200">
        <a:solidFill>
          <a:schemeClr val="tx1"/>
        </a:solidFill>
        <a:latin typeface="Times New Roman" pitchFamily="31" charset="-52"/>
        <a:ea typeface="+mn-ea"/>
        <a:cs typeface="+mn-cs"/>
      </a:defRPr>
    </a:lvl8pPr>
    <a:lvl9pPr marL="3657600" algn="l" defTabSz="457200" rtl="0" eaLnBrk="1" latinLnBrk="0" hangingPunct="1">
      <a:defRPr sz="2400" kern="1200">
        <a:solidFill>
          <a:schemeClr val="tx1"/>
        </a:solidFill>
        <a:latin typeface="Times New Roman" pitchFamily="31" charset="-52"/>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95" autoAdjust="0"/>
  </p:normalViewPr>
  <p:slideViewPr>
    <p:cSldViewPr showGuides="1">
      <p:cViewPr>
        <p:scale>
          <a:sx n="100" d="100"/>
          <a:sy n="100" d="100"/>
        </p:scale>
        <p:origin x="-294"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355A6F4-A326-5A46-899A-DFAAC1AB363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55A6F4-A326-5A46-899A-DFAAC1AB363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9BF1BAE-1757-DF43-85BC-B16BBEE83677}" type="slidenum">
              <a:rPr lang="en-US"/>
              <a:pPr/>
              <a:t>7</a:t>
            </a:fld>
            <a:endParaRPr lang="en-US"/>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31" charset="-5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4529760-E9EE-3B42-924F-8EE210637829}" type="slidenum">
              <a:rPr lang="en-US"/>
              <a:pPr/>
              <a:t>27</a:t>
            </a:fld>
            <a:endParaRPr lang="en-US"/>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31" charset="-5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5646866B-A2AE-0642-9C68-286DE66F84E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8E44108B-95E7-9D4A-B784-F162D6B58FD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B03B1F6A-82D5-334A-B403-6BC2B6FCC5A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71B1BE60-5CA5-9441-8F15-C53D41FEDBD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normAutofit/>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A085AAC5-E415-4346-B93F-55309669B60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A6280024-09A1-3A4C-A612-AEB42B531CB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3D3AED0-FEA1-044E-AB64-314C88EB92BB}"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FEC0C1D0-D6A1-9845-8163-88406FDAB7B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7238AF41-C42C-B044-8593-0FB4BA65ED0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125D4D9A-9E67-A542-8476-BC30FD16657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0FB8C1DE-CF9E-624A-A4A6-FA48A64C789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9B04C29F-3818-A043-9F8F-A047F1EF549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359125E3-389A-7F4B-BAF2-EA96943EAEB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2051"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Times New Roman" pitchFamily="18" charset="0"/>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Times New Roman" pitchFamily="18" charset="0"/>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defRPr>
            </a:lvl1pPr>
          </a:lstStyle>
          <a:p>
            <a:fld id="{E243CB76-0659-1649-8EB2-4DCAB7010D21}"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735" r:id="rId1"/>
    <p:sldLayoutId id="2147483736" r:id="rId2"/>
    <p:sldLayoutId id="2147483747"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31"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31" charset="2"/>
        <a:buChar char=""/>
        <a:defRPr sz="2400" kern="1200">
          <a:solidFill>
            <a:schemeClr val="tx1"/>
          </a:solidFill>
          <a:latin typeface="+mn-lt"/>
          <a:ea typeface="ＭＳ Ｐゴシック" pitchFamily="31" charset="-128"/>
          <a:cs typeface="+mn-cs"/>
        </a:defRPr>
      </a:lvl2pPr>
      <a:lvl3pPr marL="1133475" indent="-228600" algn="l" rtl="0" eaLnBrk="0" fontAlgn="base" hangingPunct="0">
        <a:spcBef>
          <a:spcPct val="20000"/>
        </a:spcBef>
        <a:spcAft>
          <a:spcPct val="0"/>
        </a:spcAft>
        <a:buClr>
          <a:schemeClr val="tx1"/>
        </a:buClr>
        <a:buSzPct val="95000"/>
        <a:buFont typeface="Wingdings" pitchFamily="31" charset="2"/>
        <a:buChar char=""/>
        <a:defRPr sz="2200" kern="1200">
          <a:solidFill>
            <a:schemeClr val="tx1"/>
          </a:solidFill>
          <a:latin typeface="+mn-lt"/>
          <a:ea typeface="ＭＳ Ｐゴシック" pitchFamily="31" charset="-128"/>
          <a:cs typeface="+mn-cs"/>
        </a:defRPr>
      </a:lvl3pPr>
      <a:lvl4pPr marL="1352550" indent="-182563" algn="l" rtl="0" eaLnBrk="0" fontAlgn="base" hangingPunct="0">
        <a:spcBef>
          <a:spcPct val="20000"/>
        </a:spcBef>
        <a:spcAft>
          <a:spcPct val="0"/>
        </a:spcAft>
        <a:buClr>
          <a:schemeClr val="tx1"/>
        </a:buClr>
        <a:buSzPct val="100000"/>
        <a:buFont typeface="Wingdings 3" pitchFamily="31" charset="2"/>
        <a:buChar char=""/>
        <a:defRPr sz="2000" kern="1200">
          <a:solidFill>
            <a:schemeClr val="tx1"/>
          </a:solidFill>
          <a:latin typeface="+mn-lt"/>
          <a:ea typeface="ＭＳ Ｐゴシック" pitchFamily="31" charset="-128"/>
          <a:cs typeface="+mn-cs"/>
        </a:defRPr>
      </a:lvl4pPr>
      <a:lvl5pPr marL="1544638" indent="-182563" algn="l" rtl="0" eaLnBrk="0" fontAlgn="base" hangingPunct="0">
        <a:spcBef>
          <a:spcPct val="20000"/>
        </a:spcBef>
        <a:spcAft>
          <a:spcPct val="0"/>
        </a:spcAft>
        <a:buClr>
          <a:schemeClr val="tx1"/>
        </a:buClr>
        <a:buFont typeface="Wingdings 2" pitchFamily="31" charset="2"/>
        <a:buChar char=""/>
        <a:defRPr sz="2000" kern="1200">
          <a:solidFill>
            <a:schemeClr val="tx1"/>
          </a:solidFill>
          <a:latin typeface="+mn-lt"/>
          <a:ea typeface="ＭＳ Ｐゴシック" pitchFamily="31" charset="-128"/>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bs.org/wgbh/nova/proof/puzzle/theorem.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athforum.org/isaac/problems/pi1.html" TargetMode="External"/><Relationship Id="rId2" Type="http://schemas.openxmlformats.org/officeDocument/2006/relationships/hyperlink" Target="http://mathworld.wolfram.com/IrrationalNumber.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lato.stanford.edu/entries/qm-copenhagen/" TargetMode="External"/><Relationship Id="rId2" Type="http://schemas.openxmlformats.org/officeDocument/2006/relationships/hyperlink" Target="http://www.britannica.com/EBchecked/topic/330320/Pierre-Simon-marquis-de-Laplace" TargetMode="External"/><Relationship Id="rId1" Type="http://schemas.openxmlformats.org/officeDocument/2006/relationships/slideLayout" Target="../slideLayouts/slideLayout2.xml"/><Relationship Id="rId4" Type="http://schemas.openxmlformats.org/officeDocument/2006/relationships/hyperlink" Target="http://plato.stanford.edu/entries/qt-uncertaint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kyb.tuebingen.mpg.de/de/bu/demo/" TargetMode="External"/><Relationship Id="rId2" Type="http://schemas.openxmlformats.org/officeDocument/2006/relationships/slideLayout" Target="../slideLayouts/slideLayout2.xml"/><Relationship Id="rId1" Type="http://schemas.openxmlformats.org/officeDocument/2006/relationships/video" Target="file:///\\dingo\maloney\HEAD\COURSES\Fall%2011\green-square.mpg" TargetMode="External"/><Relationship Id="rId5" Type="http://schemas.openxmlformats.org/officeDocument/2006/relationships/image" Target="../media/image3.png"/><Relationship Id="rId4" Type="http://schemas.openxmlformats.org/officeDocument/2006/relationships/hyperlink" Target="http://3t.kyb.tuebingen.mpg.de/bu/demo/green-square/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file:///\\dingo\maloney\HEAD\COURSES\Fall%2011\hollow-face-mask.mpg" TargetMode="External"/><Relationship Id="rId6" Type="http://schemas.openxmlformats.org/officeDocument/2006/relationships/image" Target="../media/image4.png"/><Relationship Id="rId5" Type="http://schemas.openxmlformats.org/officeDocument/2006/relationships/hyperlink" Target="http://3t.kyb.tuebingen.mpg.de/bu/demo/mask/index.html" TargetMode="External"/><Relationship Id="rId4" Type="http://schemas.openxmlformats.org/officeDocument/2006/relationships/hyperlink" Target="http://www.kyb.tuebingen.mpg.de/de/bu/demo/"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simonslab.com/" TargetMode="External"/><Relationship Id="rId2" Type="http://schemas.openxmlformats.org/officeDocument/2006/relationships/hyperlink" Target="http://www.psych.uiuc.edu/people/showprofile.php?facLastName=simons&amp;facFirstInitial=d" TargetMode="External"/><Relationship Id="rId1" Type="http://schemas.openxmlformats.org/officeDocument/2006/relationships/slideLayout" Target="../slideLayouts/slideLayout2.xml"/><Relationship Id="rId5" Type="http://schemas.openxmlformats.org/officeDocument/2006/relationships/hyperlink" Target="http://viscog.beckman.uiuc.edu/flashmovie/12.php" TargetMode="External"/><Relationship Id="rId4" Type="http://schemas.openxmlformats.org/officeDocument/2006/relationships/hyperlink" Target="http://viscog.beckman.uiuc.edu/grafs/demos/15.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am.classics.unc.edu/map/download/area_a7_outlin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609600"/>
            <a:ext cx="7772400" cy="825500"/>
          </a:xfrm>
        </p:spPr>
        <p:txBody>
          <a:bodyPr/>
          <a:lstStyle/>
          <a:p>
            <a:pPr eaLnBrk="1" fontAlgn="auto" hangingPunct="1">
              <a:spcAft>
                <a:spcPts val="0"/>
              </a:spcAft>
              <a:defRPr/>
            </a:pPr>
            <a:r>
              <a:rPr lang="en-US" sz="3600" smtClean="0"/>
              <a:t>What it’s Like to Be Ancient</a:t>
            </a:r>
          </a:p>
        </p:txBody>
      </p:sp>
      <p:sp>
        <p:nvSpPr>
          <p:cNvPr id="4099" name="Rectangle 3"/>
          <p:cNvSpPr>
            <a:spLocks noGrp="1" noChangeArrowheads="1"/>
          </p:cNvSpPr>
          <p:nvPr>
            <p:ph type="body" sz="half" idx="1"/>
          </p:nvPr>
        </p:nvSpPr>
        <p:spPr>
          <a:xfrm>
            <a:off x="0" y="1447800"/>
            <a:ext cx="4800600" cy="5257800"/>
          </a:xfrm>
        </p:spPr>
        <p:txBody>
          <a:bodyPr/>
          <a:lstStyle/>
          <a:p>
            <a:pPr eaLnBrk="1" hangingPunct="1"/>
            <a:r>
              <a:rPr lang="en-US" dirty="0"/>
              <a:t>Is Perception “Top Down</a:t>
            </a:r>
            <a:r>
              <a:rPr lang="en-US" dirty="0" smtClean="0"/>
              <a:t>” or rather “Bottom Up?</a:t>
            </a:r>
            <a:endParaRPr lang="en-US" dirty="0"/>
          </a:p>
          <a:p>
            <a:pPr eaLnBrk="1" hangingPunct="1"/>
            <a:r>
              <a:rPr lang="en-US" dirty="0"/>
              <a:t>The picture is ambiguous</a:t>
            </a:r>
          </a:p>
          <a:p>
            <a:pPr eaLnBrk="1" hangingPunct="1"/>
            <a:r>
              <a:rPr lang="en-US" dirty="0"/>
              <a:t>Is perception </a:t>
            </a:r>
            <a:r>
              <a:rPr lang="en-US" dirty="0" smtClean="0"/>
              <a:t>merely the </a:t>
            </a:r>
            <a:r>
              <a:rPr lang="en-US" i="1" u="sng" dirty="0" smtClean="0"/>
              <a:t>bottom up </a:t>
            </a:r>
            <a:r>
              <a:rPr lang="en-US" i="1" u="sng" dirty="0"/>
              <a:t>reception</a:t>
            </a:r>
            <a:r>
              <a:rPr lang="en-US" dirty="0"/>
              <a:t> of pure information?</a:t>
            </a:r>
          </a:p>
          <a:p>
            <a:pPr eaLnBrk="1" hangingPunct="1"/>
            <a:r>
              <a:rPr lang="en-US" dirty="0"/>
              <a:t>Or is it </a:t>
            </a:r>
            <a:r>
              <a:rPr lang="en-US" dirty="0" smtClean="0"/>
              <a:t>really </a:t>
            </a:r>
            <a:r>
              <a:rPr lang="en-US" i="1" u="sng" dirty="0" smtClean="0"/>
              <a:t>top down interpretation </a:t>
            </a:r>
            <a:r>
              <a:rPr lang="en-US" dirty="0" smtClean="0"/>
              <a:t> </a:t>
            </a:r>
            <a:r>
              <a:rPr lang="en-US" dirty="0"/>
              <a:t>or </a:t>
            </a:r>
            <a:r>
              <a:rPr lang="en-US" i="1" u="sng" dirty="0" smtClean="0"/>
              <a:t>inference</a:t>
            </a:r>
            <a:r>
              <a:rPr lang="en-US" dirty="0" smtClean="0"/>
              <a:t>  based </a:t>
            </a:r>
            <a:r>
              <a:rPr lang="en-US" dirty="0"/>
              <a:t>on our background beliefs and attitudes?</a:t>
            </a:r>
          </a:p>
        </p:txBody>
      </p:sp>
      <p:sp>
        <p:nvSpPr>
          <p:cNvPr id="4100" name="Rectangle 4"/>
          <p:cNvSpPr>
            <a:spLocks noGrp="1" noChangeArrowheads="1"/>
          </p:cNvSpPr>
          <p:nvPr>
            <p:ph sz="half" idx="2"/>
          </p:nvPr>
        </p:nvSpPr>
        <p:spPr>
          <a:xfrm>
            <a:off x="4800600" y="1828800"/>
            <a:ext cx="2819400" cy="4876800"/>
          </a:xfrm>
        </p:spPr>
        <p:txBody>
          <a:bodyPr/>
          <a:lstStyle/>
          <a:p>
            <a:pPr eaLnBrk="1" hangingPunct="1"/>
            <a:endParaRPr lang="en-US"/>
          </a:p>
        </p:txBody>
      </p:sp>
      <p:pic>
        <p:nvPicPr>
          <p:cNvPr id="4101" name="Picture 5" descr="woman"/>
          <p:cNvPicPr>
            <a:picLocks noChangeAspect="1" noChangeArrowheads="1"/>
          </p:cNvPicPr>
          <p:nvPr/>
        </p:nvPicPr>
        <p:blipFill>
          <a:blip r:embed="rId2" cstate="print"/>
          <a:srcRect/>
          <a:stretch>
            <a:fillRect/>
          </a:stretch>
        </p:blipFill>
        <p:spPr bwMode="auto">
          <a:xfrm>
            <a:off x="5105400" y="2057400"/>
            <a:ext cx="3810000" cy="4581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9600"/>
            <a:ext cx="7772400" cy="635000"/>
          </a:xfrm>
        </p:spPr>
        <p:txBody>
          <a:bodyPr>
            <a:normAutofit fontScale="90000"/>
          </a:bodyPr>
          <a:lstStyle/>
          <a:p>
            <a:pPr eaLnBrk="1" fontAlgn="auto" hangingPunct="1">
              <a:spcAft>
                <a:spcPts val="0"/>
              </a:spcAft>
              <a:defRPr/>
            </a:pPr>
            <a:r>
              <a:rPr lang="en-US" smtClean="0"/>
              <a:t>Pythagoras (560 BC)</a:t>
            </a:r>
          </a:p>
        </p:txBody>
      </p:sp>
      <p:sp>
        <p:nvSpPr>
          <p:cNvPr id="13315" name="Rectangle 3"/>
          <p:cNvSpPr>
            <a:spLocks noGrp="1" noChangeArrowheads="1"/>
          </p:cNvSpPr>
          <p:nvPr>
            <p:ph idx="1"/>
          </p:nvPr>
        </p:nvSpPr>
        <p:spPr>
          <a:xfrm>
            <a:off x="533400" y="1371600"/>
            <a:ext cx="7772400" cy="4572000"/>
          </a:xfrm>
        </p:spPr>
        <p:txBody>
          <a:bodyPr/>
          <a:lstStyle/>
          <a:p>
            <a:pPr eaLnBrk="1" hangingPunct="1"/>
            <a:r>
              <a:rPr lang="en-US"/>
              <a:t>Everything is </a:t>
            </a:r>
            <a:r>
              <a:rPr lang="en-US" i="1"/>
              <a:t>number</a:t>
            </a:r>
            <a:r>
              <a:rPr lang="en-US"/>
              <a:t> (even music!)</a:t>
            </a:r>
          </a:p>
          <a:p>
            <a:pPr eaLnBrk="1" hangingPunct="1"/>
            <a:r>
              <a:rPr lang="en-US"/>
              <a:t>Pythagorean formula shows how </a:t>
            </a:r>
            <a:r>
              <a:rPr lang="en-US" u="sng"/>
              <a:t>abstract thought</a:t>
            </a:r>
            <a:r>
              <a:rPr lang="en-US"/>
              <a:t> (as </a:t>
            </a:r>
            <a:r>
              <a:rPr lang="en-US" u="sng"/>
              <a:t>opposed to perception</a:t>
            </a:r>
            <a:r>
              <a:rPr lang="en-US"/>
              <a:t>) can reveal the true nature of things</a:t>
            </a:r>
          </a:p>
          <a:p>
            <a:pPr eaLnBrk="1" hangingPunct="1"/>
            <a:r>
              <a:rPr lang="en-US"/>
              <a:t>Abstracta (numbers) are real!</a:t>
            </a:r>
          </a:p>
          <a:p>
            <a:pPr eaLnBrk="1" hangingPunct="1"/>
            <a:r>
              <a:rPr lang="en-US"/>
              <a:t>Understand change and reality through mathematics, not perception</a:t>
            </a:r>
            <a:endParaRPr lang="en-US" sz="3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smtClean="0"/>
              <a:t>Pythagorean Theorem</a:t>
            </a:r>
          </a:p>
        </p:txBody>
      </p:sp>
      <p:sp>
        <p:nvSpPr>
          <p:cNvPr id="14339" name="Rectangle 3"/>
          <p:cNvSpPr>
            <a:spLocks noGrp="1" noChangeArrowheads="1"/>
          </p:cNvSpPr>
          <p:nvPr>
            <p:ph idx="1"/>
          </p:nvPr>
        </p:nvSpPr>
        <p:spPr/>
        <p:txBody>
          <a:bodyPr/>
          <a:lstStyle/>
          <a:p>
            <a:pPr eaLnBrk="1" hangingPunct="1"/>
            <a:r>
              <a:rPr lang="en-US">
                <a:hlinkClick r:id="rId2"/>
              </a:rPr>
              <a:t>Proof of the Pythagorean Theorem by congruence</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a:xfrm>
            <a:off x="228600" y="304800"/>
            <a:ext cx="7848600" cy="1066800"/>
          </a:xfrm>
        </p:spPr>
        <p:txBody>
          <a:bodyPr>
            <a:normAutofit fontScale="90000"/>
          </a:bodyPr>
          <a:lstStyle/>
          <a:p>
            <a:pPr eaLnBrk="1" fontAlgn="auto" hangingPunct="1">
              <a:spcAft>
                <a:spcPts val="0"/>
              </a:spcAft>
              <a:defRPr/>
            </a:pPr>
            <a:r>
              <a:rPr lang="en-US" dirty="0" smtClean="0"/>
              <a:t>Algebraic Proof of Pythagorean Theorem</a:t>
            </a:r>
          </a:p>
        </p:txBody>
      </p:sp>
      <p:sp>
        <p:nvSpPr>
          <p:cNvPr id="1033" name="Rectangle 4"/>
          <p:cNvSpPr>
            <a:spLocks noGrp="1" noChangeArrowheads="1" noTextEdit="1"/>
          </p:cNvSpPr>
          <p:nvPr>
            <p:ph type="clipArt" sz="half" idx="1"/>
          </p:nvPr>
        </p:nvSpPr>
        <p:spPr>
          <a:xfrm>
            <a:off x="152400" y="2209800"/>
            <a:ext cx="3962400" cy="4267200"/>
          </a:xfrm>
        </p:spPr>
      </p:sp>
      <p:sp>
        <p:nvSpPr>
          <p:cNvPr id="1034" name="Rectangle 3"/>
          <p:cNvSpPr>
            <a:spLocks noGrp="1" noChangeArrowheads="1"/>
          </p:cNvSpPr>
          <p:nvPr>
            <p:ph type="body" sz="half" idx="2"/>
          </p:nvPr>
        </p:nvSpPr>
        <p:spPr/>
        <p:txBody>
          <a:bodyPr/>
          <a:lstStyle/>
          <a:p>
            <a:pPr eaLnBrk="1" hangingPunct="1"/>
            <a:endParaRPr lang="en-US"/>
          </a:p>
        </p:txBody>
      </p:sp>
      <p:sp>
        <p:nvSpPr>
          <p:cNvPr id="1035" name="Rectangle 5"/>
          <p:cNvSpPr>
            <a:spLocks noChangeArrowheads="1"/>
          </p:cNvSpPr>
          <p:nvPr/>
        </p:nvSpPr>
        <p:spPr bwMode="auto">
          <a:xfrm>
            <a:off x="685800" y="609600"/>
            <a:ext cx="7772400" cy="1143000"/>
          </a:xfrm>
          <a:prstGeom prst="rect">
            <a:avLst/>
          </a:prstGeom>
          <a:noFill/>
          <a:ln w="9525">
            <a:noFill/>
            <a:miter lim="800000"/>
            <a:headEnd/>
            <a:tailEnd/>
          </a:ln>
        </p:spPr>
        <p:txBody>
          <a:bodyPr anchor="ctr">
            <a:prstTxWarp prst="textNoShape">
              <a:avLst/>
            </a:prstTxWarp>
          </a:bodyPr>
          <a:lstStyle/>
          <a:p>
            <a:pPr eaLnBrk="0" hangingPunct="0"/>
            <a:endParaRPr lang="en-US" b="1"/>
          </a:p>
        </p:txBody>
      </p:sp>
      <p:sp>
        <p:nvSpPr>
          <p:cNvPr id="1036" name="Rectangle 6"/>
          <p:cNvSpPr>
            <a:spLocks noChangeArrowheads="1"/>
          </p:cNvSpPr>
          <p:nvPr/>
        </p:nvSpPr>
        <p:spPr bwMode="auto">
          <a:xfrm>
            <a:off x="4343400" y="2362200"/>
            <a:ext cx="4800600" cy="4495800"/>
          </a:xfrm>
          <a:prstGeom prst="rect">
            <a:avLst/>
          </a:prstGeom>
          <a:noFill/>
          <a:ln w="9525">
            <a:noFill/>
            <a:miter lim="800000"/>
            <a:headEnd/>
            <a:tailEnd/>
          </a:ln>
        </p:spPr>
        <p:txBody>
          <a:bodyPr>
            <a:prstTxWarp prst="textNoShape">
              <a:avLst/>
            </a:prstTxWarp>
          </a:bodyPr>
          <a:lstStyle/>
          <a:p>
            <a:pPr eaLnBrk="0" hangingPunct="0">
              <a:buFontTx/>
              <a:buChar char="•"/>
            </a:pPr>
            <a:r>
              <a:rPr lang="en-US"/>
              <a:t>Consider a square X whose sides c equal the hypotenuse of right triangle abc.</a:t>
            </a:r>
          </a:p>
          <a:p>
            <a:pPr eaLnBrk="0" hangingPunct="0">
              <a:buFontTx/>
              <a:buChar char="•"/>
            </a:pPr>
            <a:r>
              <a:rPr lang="en-US"/>
              <a:t>Embed X in a larger square Y whose sides = a+b such that the corners of X each meet a side of Y.</a:t>
            </a:r>
          </a:p>
          <a:p>
            <a:pPr eaLnBrk="0" hangingPunct="0">
              <a:buFontTx/>
              <a:buChar char="•"/>
            </a:pPr>
            <a:r>
              <a:rPr lang="en-US"/>
              <a:t>Then:</a:t>
            </a:r>
            <a:endParaRPr lang="en-US" sz="2000" b="1"/>
          </a:p>
          <a:p>
            <a:pPr lvl="1" eaLnBrk="0" hangingPunct="0">
              <a:buFontTx/>
              <a:buChar char="•"/>
            </a:pPr>
            <a:r>
              <a:rPr lang="en-US"/>
              <a:t>(a+b)x(a+b) = c</a:t>
            </a:r>
            <a:r>
              <a:rPr lang="en-US" baseline="30000"/>
              <a:t>2</a:t>
            </a:r>
            <a:r>
              <a:rPr lang="en-US"/>
              <a:t> + 4((axb)/2)</a:t>
            </a:r>
          </a:p>
          <a:p>
            <a:pPr lvl="1" eaLnBrk="0" hangingPunct="0">
              <a:buFontTx/>
              <a:buChar char="•"/>
            </a:pPr>
            <a:r>
              <a:rPr lang="en-US"/>
              <a:t>(a+b)x(a+b) - 4((axb)/2) = c</a:t>
            </a:r>
            <a:r>
              <a:rPr lang="en-US" baseline="30000"/>
              <a:t>2</a:t>
            </a:r>
            <a:endParaRPr lang="en-US"/>
          </a:p>
          <a:p>
            <a:pPr lvl="1" eaLnBrk="0" hangingPunct="0">
              <a:buFontTx/>
              <a:buChar char="•"/>
            </a:pPr>
            <a:r>
              <a:rPr lang="en-US"/>
              <a:t>a</a:t>
            </a:r>
            <a:r>
              <a:rPr lang="en-US" baseline="30000"/>
              <a:t>2</a:t>
            </a:r>
            <a:r>
              <a:rPr lang="en-US"/>
              <a:t>+ab+b</a:t>
            </a:r>
            <a:r>
              <a:rPr lang="en-US" baseline="30000"/>
              <a:t>2</a:t>
            </a:r>
            <a:r>
              <a:rPr lang="en-US"/>
              <a:t>+ab - 2(ab) = c</a:t>
            </a:r>
            <a:r>
              <a:rPr lang="en-US" baseline="30000"/>
              <a:t>2</a:t>
            </a:r>
          </a:p>
          <a:p>
            <a:pPr lvl="1" eaLnBrk="0" hangingPunct="0">
              <a:buFontTx/>
              <a:buChar char="•"/>
            </a:pPr>
            <a:r>
              <a:rPr lang="en-US"/>
              <a:t>a</a:t>
            </a:r>
            <a:r>
              <a:rPr lang="en-US" baseline="30000"/>
              <a:t>2</a:t>
            </a:r>
            <a:r>
              <a:rPr lang="en-US"/>
              <a:t>+b</a:t>
            </a:r>
            <a:r>
              <a:rPr lang="en-US" baseline="30000"/>
              <a:t>2 </a:t>
            </a:r>
            <a:r>
              <a:rPr lang="en-US"/>
              <a:t>= c</a:t>
            </a:r>
            <a:r>
              <a:rPr lang="en-US" baseline="30000"/>
              <a:t>2</a:t>
            </a:r>
            <a:endParaRPr lang="en-US" sz="2000" b="1" baseline="30000"/>
          </a:p>
          <a:p>
            <a:pPr eaLnBrk="0" hangingPunct="0"/>
            <a:endParaRPr lang="en-US" sz="2000"/>
          </a:p>
        </p:txBody>
      </p:sp>
      <p:sp>
        <p:nvSpPr>
          <p:cNvPr id="1037" name="AutoShape 7"/>
          <p:cNvSpPr>
            <a:spLocks noChangeArrowheads="1"/>
          </p:cNvSpPr>
          <p:nvPr/>
        </p:nvSpPr>
        <p:spPr bwMode="auto">
          <a:xfrm>
            <a:off x="1600200" y="4419600"/>
            <a:ext cx="1447800" cy="914400"/>
          </a:xfrm>
          <a:prstGeom prst="rtTriangle">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038" name="AutoShape 8"/>
          <p:cNvSpPr>
            <a:spLocks noChangeArrowheads="1"/>
          </p:cNvSpPr>
          <p:nvPr/>
        </p:nvSpPr>
        <p:spPr bwMode="auto">
          <a:xfrm rot="5368256">
            <a:off x="1333500" y="3238500"/>
            <a:ext cx="1447800" cy="914400"/>
          </a:xfrm>
          <a:prstGeom prst="rtTriangle">
            <a:avLst/>
          </a:prstGeom>
          <a:solidFill>
            <a:schemeClr val="accent1"/>
          </a:solidFill>
          <a:ln w="9525">
            <a:solidFill>
              <a:schemeClr val="tx1"/>
            </a:solidFill>
            <a:miter lim="800000"/>
            <a:headEnd/>
            <a:tailEnd/>
          </a:ln>
        </p:spPr>
        <p:txBody>
          <a:bodyPr rot="10800000" vert="eaVert" wrap="none" anchor="ctr">
            <a:prstTxWarp prst="textNoShape">
              <a:avLst/>
            </a:prstTxWarp>
          </a:bodyPr>
          <a:lstStyle/>
          <a:p>
            <a:pPr algn="ctr" eaLnBrk="0" hangingPunct="0"/>
            <a:endParaRPr lang="en-US"/>
          </a:p>
        </p:txBody>
      </p:sp>
      <p:sp>
        <p:nvSpPr>
          <p:cNvPr id="1039" name="AutoShape 9"/>
          <p:cNvSpPr>
            <a:spLocks noChangeArrowheads="1"/>
          </p:cNvSpPr>
          <p:nvPr/>
        </p:nvSpPr>
        <p:spPr bwMode="auto">
          <a:xfrm rot="-10766301">
            <a:off x="2514600" y="2971800"/>
            <a:ext cx="1447800" cy="914400"/>
          </a:xfrm>
          <a:prstGeom prst="rtTriangle">
            <a:avLst/>
          </a:prstGeom>
          <a:solidFill>
            <a:schemeClr val="accent1"/>
          </a:solidFill>
          <a:ln w="9525">
            <a:solidFill>
              <a:schemeClr val="tx1"/>
            </a:solidFill>
            <a:miter lim="800000"/>
            <a:headEnd/>
            <a:tailEnd/>
          </a:ln>
        </p:spPr>
        <p:txBody>
          <a:bodyPr rot="10800000" wrap="none" anchor="ctr">
            <a:prstTxWarp prst="textNoShape">
              <a:avLst/>
            </a:prstTxWarp>
          </a:bodyPr>
          <a:lstStyle/>
          <a:p>
            <a:pPr algn="ctr" eaLnBrk="0" hangingPunct="0"/>
            <a:endParaRPr lang="en-US"/>
          </a:p>
        </p:txBody>
      </p:sp>
      <p:sp>
        <p:nvSpPr>
          <p:cNvPr id="1040" name="AutoShape 10"/>
          <p:cNvSpPr>
            <a:spLocks noChangeArrowheads="1"/>
          </p:cNvSpPr>
          <p:nvPr/>
        </p:nvSpPr>
        <p:spPr bwMode="auto">
          <a:xfrm rot="-5274363">
            <a:off x="2781300" y="4152900"/>
            <a:ext cx="1447800" cy="914400"/>
          </a:xfrm>
          <a:prstGeom prst="rtTriangle">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026" name="Ink 11"/>
          <p:cNvSpPr>
            <a:spLocks noRot="1" noChangeAspect="1" noEditPoints="1" noChangeArrowheads="1" noChangeShapeType="1" noTextEdit="1"/>
          </p:cNvSpPr>
          <p:nvPr/>
        </p:nvSpPr>
        <p:spPr bwMode="auto">
          <a:xfrm>
            <a:off x="2640013" y="4011613"/>
            <a:ext cx="284162" cy="292100"/>
          </a:xfrm>
          <a:custGeom>
            <a:avLst/>
            <a:gdLst/>
            <a:ahLst/>
            <a:cxnLst>
              <a:cxn ang="0">
                <a:pos x="786" y="0"/>
              </a:cxn>
              <a:cxn ang="0">
                <a:pos x="715" y="72"/>
              </a:cxn>
              <a:cxn ang="0">
                <a:pos x="643" y="119"/>
              </a:cxn>
              <a:cxn ang="0">
                <a:pos x="619" y="167"/>
              </a:cxn>
              <a:cxn ang="0">
                <a:pos x="572" y="215"/>
              </a:cxn>
              <a:cxn ang="0">
                <a:pos x="524" y="238"/>
              </a:cxn>
              <a:cxn ang="0">
                <a:pos x="500" y="286"/>
              </a:cxn>
              <a:cxn ang="0">
                <a:pos x="453" y="310"/>
              </a:cxn>
              <a:cxn ang="0">
                <a:pos x="405" y="357"/>
              </a:cxn>
              <a:cxn ang="0">
                <a:pos x="357" y="429"/>
              </a:cxn>
              <a:cxn ang="0">
                <a:pos x="310" y="476"/>
              </a:cxn>
              <a:cxn ang="0">
                <a:pos x="286" y="524"/>
              </a:cxn>
              <a:cxn ang="0">
                <a:pos x="238" y="548"/>
              </a:cxn>
              <a:cxn ang="0">
                <a:pos x="191" y="596"/>
              </a:cxn>
              <a:cxn ang="0">
                <a:pos x="167" y="667"/>
              </a:cxn>
              <a:cxn ang="0">
                <a:pos x="119" y="691"/>
              </a:cxn>
              <a:cxn ang="0">
                <a:pos x="48" y="810"/>
              </a:cxn>
              <a:cxn ang="0">
                <a:pos x="24" y="810"/>
              </a:cxn>
              <a:cxn ang="0">
                <a:pos x="0" y="72"/>
              </a:cxn>
              <a:cxn ang="0">
                <a:pos x="0" y="95"/>
              </a:cxn>
              <a:cxn ang="0">
                <a:pos x="48" y="119"/>
              </a:cxn>
              <a:cxn ang="0">
                <a:pos x="95" y="167"/>
              </a:cxn>
              <a:cxn ang="0">
                <a:pos x="119" y="215"/>
              </a:cxn>
              <a:cxn ang="0">
                <a:pos x="167" y="310"/>
              </a:cxn>
              <a:cxn ang="0">
                <a:pos x="167" y="334"/>
              </a:cxn>
              <a:cxn ang="0">
                <a:pos x="238" y="357"/>
              </a:cxn>
              <a:cxn ang="0">
                <a:pos x="286" y="381"/>
              </a:cxn>
              <a:cxn ang="0">
                <a:pos x="334" y="405"/>
              </a:cxn>
              <a:cxn ang="0">
                <a:pos x="405" y="429"/>
              </a:cxn>
              <a:cxn ang="0">
                <a:pos x="429" y="429"/>
              </a:cxn>
              <a:cxn ang="0">
                <a:pos x="453" y="476"/>
              </a:cxn>
              <a:cxn ang="0">
                <a:pos x="524" y="524"/>
              </a:cxn>
              <a:cxn ang="0">
                <a:pos x="572" y="596"/>
              </a:cxn>
              <a:cxn ang="0">
                <a:pos x="643" y="643"/>
              </a:cxn>
              <a:cxn ang="0">
                <a:pos x="643" y="667"/>
              </a:cxn>
              <a:cxn ang="0">
                <a:pos x="667" y="715"/>
              </a:cxn>
              <a:cxn ang="0">
                <a:pos x="738" y="786"/>
              </a:cxn>
              <a:cxn ang="0">
                <a:pos x="762" y="786"/>
              </a:cxn>
            </a:cxnLst>
            <a:rect l="0" t="0" r="r" b="b"/>
            <a:pathLst>
              <a:path w="787" h="811" extrusionOk="0">
                <a:moveTo>
                  <a:pt x="786" y="0"/>
                </a:moveTo>
                <a:cubicBezTo>
                  <a:pt x="774" y="50"/>
                  <a:pt x="751" y="40"/>
                  <a:pt x="715" y="72"/>
                </a:cubicBezTo>
                <a:cubicBezTo>
                  <a:pt x="685" y="98"/>
                  <a:pt x="679" y="110"/>
                  <a:pt x="643" y="119"/>
                </a:cubicBezTo>
                <a:cubicBezTo>
                  <a:pt x="630" y="157"/>
                  <a:pt x="632" y="129"/>
                  <a:pt x="619" y="167"/>
                </a:cubicBezTo>
                <a:cubicBezTo>
                  <a:pt x="590" y="187"/>
                  <a:pt x="583" y="172"/>
                  <a:pt x="572" y="215"/>
                </a:cubicBezTo>
                <a:cubicBezTo>
                  <a:pt x="529" y="225"/>
                  <a:pt x="567" y="228"/>
                  <a:pt x="524" y="238"/>
                </a:cubicBezTo>
                <a:cubicBezTo>
                  <a:pt x="511" y="276"/>
                  <a:pt x="513" y="248"/>
                  <a:pt x="500" y="286"/>
                </a:cubicBezTo>
                <a:cubicBezTo>
                  <a:pt x="474" y="295"/>
                  <a:pt x="473" y="294"/>
                  <a:pt x="453" y="310"/>
                </a:cubicBezTo>
                <a:cubicBezTo>
                  <a:pt x="443" y="349"/>
                  <a:pt x="444" y="348"/>
                  <a:pt x="405" y="357"/>
                </a:cubicBezTo>
                <a:cubicBezTo>
                  <a:pt x="394" y="390"/>
                  <a:pt x="371" y="386"/>
                  <a:pt x="357" y="429"/>
                </a:cubicBezTo>
                <a:cubicBezTo>
                  <a:pt x="344" y="467"/>
                  <a:pt x="351" y="466"/>
                  <a:pt x="310" y="476"/>
                </a:cubicBezTo>
                <a:cubicBezTo>
                  <a:pt x="297" y="514"/>
                  <a:pt x="299" y="486"/>
                  <a:pt x="286" y="524"/>
                </a:cubicBezTo>
                <a:cubicBezTo>
                  <a:pt x="248" y="537"/>
                  <a:pt x="276" y="535"/>
                  <a:pt x="238" y="548"/>
                </a:cubicBezTo>
                <a:cubicBezTo>
                  <a:pt x="229" y="587"/>
                  <a:pt x="230" y="586"/>
                  <a:pt x="191" y="596"/>
                </a:cubicBezTo>
                <a:cubicBezTo>
                  <a:pt x="181" y="620"/>
                  <a:pt x="173" y="641"/>
                  <a:pt x="167" y="667"/>
                </a:cubicBezTo>
                <a:cubicBezTo>
                  <a:pt x="129" y="680"/>
                  <a:pt x="157" y="678"/>
                  <a:pt x="119" y="691"/>
                </a:cubicBezTo>
                <a:cubicBezTo>
                  <a:pt x="113" y="716"/>
                  <a:pt x="73" y="797"/>
                  <a:pt x="48" y="810"/>
                </a:cubicBezTo>
                <a:cubicBezTo>
                  <a:pt x="40" y="810"/>
                  <a:pt x="32" y="810"/>
                  <a:pt x="24" y="810"/>
                </a:cubicBezTo>
              </a:path>
              <a:path w="787" h="811" extrusionOk="0">
                <a:moveTo>
                  <a:pt x="0" y="72"/>
                </a:moveTo>
                <a:cubicBezTo>
                  <a:pt x="0" y="80"/>
                  <a:pt x="0" y="87"/>
                  <a:pt x="0" y="95"/>
                </a:cubicBezTo>
                <a:cubicBezTo>
                  <a:pt x="38" y="108"/>
                  <a:pt x="10" y="106"/>
                  <a:pt x="48" y="119"/>
                </a:cubicBezTo>
                <a:cubicBezTo>
                  <a:pt x="48" y="169"/>
                  <a:pt x="45" y="167"/>
                  <a:pt x="95" y="167"/>
                </a:cubicBezTo>
                <a:cubicBezTo>
                  <a:pt x="95" y="208"/>
                  <a:pt x="85" y="204"/>
                  <a:pt x="119" y="215"/>
                </a:cubicBezTo>
                <a:cubicBezTo>
                  <a:pt x="129" y="252"/>
                  <a:pt x="155" y="275"/>
                  <a:pt x="167" y="310"/>
                </a:cubicBezTo>
                <a:cubicBezTo>
                  <a:pt x="167" y="318"/>
                  <a:pt x="167" y="326"/>
                  <a:pt x="167" y="334"/>
                </a:cubicBezTo>
                <a:cubicBezTo>
                  <a:pt x="203" y="345"/>
                  <a:pt x="188" y="357"/>
                  <a:pt x="238" y="357"/>
                </a:cubicBezTo>
                <a:cubicBezTo>
                  <a:pt x="249" y="391"/>
                  <a:pt x="245" y="381"/>
                  <a:pt x="286" y="381"/>
                </a:cubicBezTo>
                <a:cubicBezTo>
                  <a:pt x="297" y="415"/>
                  <a:pt x="293" y="405"/>
                  <a:pt x="334" y="405"/>
                </a:cubicBezTo>
                <a:cubicBezTo>
                  <a:pt x="346" y="441"/>
                  <a:pt x="362" y="429"/>
                  <a:pt x="405" y="429"/>
                </a:cubicBezTo>
                <a:cubicBezTo>
                  <a:pt x="413" y="429"/>
                  <a:pt x="421" y="429"/>
                  <a:pt x="429" y="429"/>
                </a:cubicBezTo>
                <a:cubicBezTo>
                  <a:pt x="442" y="467"/>
                  <a:pt x="440" y="439"/>
                  <a:pt x="453" y="476"/>
                </a:cubicBezTo>
                <a:cubicBezTo>
                  <a:pt x="501" y="476"/>
                  <a:pt x="512" y="477"/>
                  <a:pt x="524" y="524"/>
                </a:cubicBezTo>
                <a:cubicBezTo>
                  <a:pt x="555" y="534"/>
                  <a:pt x="562" y="557"/>
                  <a:pt x="572" y="596"/>
                </a:cubicBezTo>
                <a:cubicBezTo>
                  <a:pt x="588" y="601"/>
                  <a:pt x="630" y="617"/>
                  <a:pt x="643" y="643"/>
                </a:cubicBezTo>
                <a:cubicBezTo>
                  <a:pt x="643" y="651"/>
                  <a:pt x="643" y="659"/>
                  <a:pt x="643" y="667"/>
                </a:cubicBezTo>
                <a:cubicBezTo>
                  <a:pt x="677" y="678"/>
                  <a:pt x="667" y="674"/>
                  <a:pt x="667" y="715"/>
                </a:cubicBezTo>
                <a:cubicBezTo>
                  <a:pt x="701" y="726"/>
                  <a:pt x="695" y="767"/>
                  <a:pt x="738" y="786"/>
                </a:cubicBezTo>
                <a:cubicBezTo>
                  <a:pt x="746" y="786"/>
                  <a:pt x="754" y="786"/>
                  <a:pt x="762" y="786"/>
                </a:cubicBezTo>
              </a:path>
            </a:pathLst>
          </a:custGeom>
          <a:noFill/>
          <a:ln w="34925" cap="rnd">
            <a:solidFill>
              <a:srgbClr val="FF0000"/>
            </a:solidFill>
            <a:round/>
            <a:headEnd/>
            <a:tailEnd/>
          </a:ln>
        </p:spPr>
        <p:txBody>
          <a:bodyPr>
            <a:prstTxWarp prst="textNoShape">
              <a:avLst/>
            </a:prstTxWarp>
          </a:bodyPr>
          <a:lstStyle/>
          <a:p>
            <a:endParaRPr lang="en-US"/>
          </a:p>
        </p:txBody>
      </p:sp>
      <p:sp>
        <p:nvSpPr>
          <p:cNvPr id="1027" name="Ink 12"/>
          <p:cNvSpPr>
            <a:spLocks noRot="1" noChangeAspect="1" noEditPoints="1" noChangeArrowheads="1" noChangeShapeType="1" noTextEdit="1"/>
          </p:cNvSpPr>
          <p:nvPr/>
        </p:nvSpPr>
        <p:spPr bwMode="auto">
          <a:xfrm>
            <a:off x="2408238" y="4664075"/>
            <a:ext cx="180975" cy="239713"/>
          </a:xfrm>
          <a:custGeom>
            <a:avLst/>
            <a:gdLst/>
            <a:ahLst/>
            <a:cxnLst>
              <a:cxn ang="0">
                <a:pos x="262" y="0"/>
              </a:cxn>
              <a:cxn ang="0">
                <a:pos x="262" y="48"/>
              </a:cxn>
              <a:cxn ang="0">
                <a:pos x="191" y="0"/>
              </a:cxn>
              <a:cxn ang="0">
                <a:pos x="96" y="24"/>
              </a:cxn>
              <a:cxn ang="0">
                <a:pos x="24" y="119"/>
              </a:cxn>
              <a:cxn ang="0">
                <a:pos x="0" y="190"/>
              </a:cxn>
              <a:cxn ang="0">
                <a:pos x="24" y="571"/>
              </a:cxn>
              <a:cxn ang="0">
                <a:pos x="72" y="643"/>
              </a:cxn>
              <a:cxn ang="0">
                <a:pos x="143" y="667"/>
              </a:cxn>
              <a:cxn ang="0">
                <a:pos x="453" y="643"/>
              </a:cxn>
              <a:cxn ang="0">
                <a:pos x="500" y="595"/>
              </a:cxn>
              <a:cxn ang="0">
                <a:pos x="500" y="500"/>
              </a:cxn>
            </a:cxnLst>
            <a:rect l="0" t="0" r="r" b="b"/>
            <a:pathLst>
              <a:path w="501" h="668" extrusionOk="0">
                <a:moveTo>
                  <a:pt x="262" y="0"/>
                </a:moveTo>
                <a:cubicBezTo>
                  <a:pt x="262" y="11"/>
                  <a:pt x="262" y="110"/>
                  <a:pt x="262" y="48"/>
                </a:cubicBezTo>
                <a:cubicBezTo>
                  <a:pt x="262" y="-2"/>
                  <a:pt x="231" y="0"/>
                  <a:pt x="191" y="0"/>
                </a:cubicBezTo>
                <a:cubicBezTo>
                  <a:pt x="147" y="0"/>
                  <a:pt x="129" y="-6"/>
                  <a:pt x="96" y="24"/>
                </a:cubicBezTo>
                <a:cubicBezTo>
                  <a:pt x="65" y="52"/>
                  <a:pt x="29" y="78"/>
                  <a:pt x="24" y="119"/>
                </a:cubicBezTo>
                <a:cubicBezTo>
                  <a:pt x="20" y="158"/>
                  <a:pt x="0" y="137"/>
                  <a:pt x="0" y="190"/>
                </a:cubicBezTo>
                <a:cubicBezTo>
                  <a:pt x="0" y="311"/>
                  <a:pt x="-17" y="489"/>
                  <a:pt x="24" y="571"/>
                </a:cubicBezTo>
                <a:cubicBezTo>
                  <a:pt x="36" y="594"/>
                  <a:pt x="68" y="636"/>
                  <a:pt x="72" y="643"/>
                </a:cubicBezTo>
                <a:cubicBezTo>
                  <a:pt x="89" y="676"/>
                  <a:pt x="97" y="667"/>
                  <a:pt x="143" y="667"/>
                </a:cubicBezTo>
                <a:cubicBezTo>
                  <a:pt x="247" y="667"/>
                  <a:pt x="386" y="677"/>
                  <a:pt x="453" y="643"/>
                </a:cubicBezTo>
                <a:cubicBezTo>
                  <a:pt x="478" y="630"/>
                  <a:pt x="496" y="628"/>
                  <a:pt x="500" y="595"/>
                </a:cubicBezTo>
                <a:cubicBezTo>
                  <a:pt x="504" y="564"/>
                  <a:pt x="500" y="531"/>
                  <a:pt x="500" y="500"/>
                </a:cubicBezTo>
              </a:path>
            </a:pathLst>
          </a:custGeom>
          <a:noFill/>
          <a:ln w="34925" cap="rnd">
            <a:solidFill>
              <a:srgbClr val="FF0000"/>
            </a:solidFill>
            <a:round/>
            <a:headEnd/>
            <a:tailEnd/>
          </a:ln>
        </p:spPr>
        <p:txBody>
          <a:bodyPr>
            <a:prstTxWarp prst="textNoShape">
              <a:avLst/>
            </a:prstTxWarp>
          </a:bodyPr>
          <a:lstStyle/>
          <a:p>
            <a:endParaRPr lang="en-US"/>
          </a:p>
        </p:txBody>
      </p:sp>
      <p:sp>
        <p:nvSpPr>
          <p:cNvPr id="1028" name="Ink 13"/>
          <p:cNvSpPr>
            <a:spLocks noRot="1" noChangeAspect="1" noEditPoints="1" noChangeArrowheads="1" noChangeShapeType="1" noTextEdit="1"/>
          </p:cNvSpPr>
          <p:nvPr/>
        </p:nvSpPr>
        <p:spPr bwMode="auto">
          <a:xfrm>
            <a:off x="2246313" y="5451475"/>
            <a:ext cx="188912" cy="473075"/>
          </a:xfrm>
          <a:custGeom>
            <a:avLst/>
            <a:gdLst/>
            <a:ahLst/>
            <a:cxnLst>
              <a:cxn ang="0">
                <a:pos x="0" y="0"/>
              </a:cxn>
              <a:cxn ang="0">
                <a:pos x="0" y="47"/>
              </a:cxn>
              <a:cxn ang="0">
                <a:pos x="24" y="143"/>
              </a:cxn>
              <a:cxn ang="0">
                <a:pos x="24" y="1238"/>
              </a:cxn>
              <a:cxn ang="0">
                <a:pos x="47" y="928"/>
              </a:cxn>
              <a:cxn ang="0">
                <a:pos x="119" y="857"/>
              </a:cxn>
              <a:cxn ang="0">
                <a:pos x="143" y="738"/>
              </a:cxn>
              <a:cxn ang="0">
                <a:pos x="214" y="690"/>
              </a:cxn>
              <a:cxn ang="0">
                <a:pos x="262" y="738"/>
              </a:cxn>
              <a:cxn ang="0">
                <a:pos x="286" y="809"/>
              </a:cxn>
              <a:cxn ang="0">
                <a:pos x="405" y="881"/>
              </a:cxn>
              <a:cxn ang="0">
                <a:pos x="500" y="952"/>
              </a:cxn>
              <a:cxn ang="0">
                <a:pos x="524" y="1024"/>
              </a:cxn>
              <a:cxn ang="0">
                <a:pos x="500" y="1167"/>
              </a:cxn>
              <a:cxn ang="0">
                <a:pos x="452" y="1262"/>
              </a:cxn>
              <a:cxn ang="0">
                <a:pos x="381" y="1309"/>
              </a:cxn>
              <a:cxn ang="0">
                <a:pos x="119" y="1286"/>
              </a:cxn>
              <a:cxn ang="0">
                <a:pos x="71" y="1262"/>
              </a:cxn>
              <a:cxn ang="0">
                <a:pos x="405" y="1238"/>
              </a:cxn>
              <a:cxn ang="0">
                <a:pos x="452" y="1190"/>
              </a:cxn>
              <a:cxn ang="0">
                <a:pos x="428" y="952"/>
              </a:cxn>
              <a:cxn ang="0">
                <a:pos x="405" y="881"/>
              </a:cxn>
              <a:cxn ang="0">
                <a:pos x="357" y="833"/>
              </a:cxn>
              <a:cxn ang="0">
                <a:pos x="286" y="786"/>
              </a:cxn>
              <a:cxn ang="0">
                <a:pos x="238" y="762"/>
              </a:cxn>
              <a:cxn ang="0">
                <a:pos x="214" y="857"/>
              </a:cxn>
              <a:cxn ang="0">
                <a:pos x="143" y="905"/>
              </a:cxn>
              <a:cxn ang="0">
                <a:pos x="119" y="905"/>
              </a:cxn>
            </a:cxnLst>
            <a:rect l="0" t="0" r="r" b="b"/>
            <a:pathLst>
              <a:path w="525" h="1310" extrusionOk="0">
                <a:moveTo>
                  <a:pt x="0" y="0"/>
                </a:moveTo>
                <a:cubicBezTo>
                  <a:pt x="0" y="24"/>
                  <a:pt x="0" y="31"/>
                  <a:pt x="0" y="47"/>
                </a:cubicBezTo>
                <a:cubicBezTo>
                  <a:pt x="32" y="69"/>
                  <a:pt x="24" y="94"/>
                  <a:pt x="24" y="143"/>
                </a:cubicBezTo>
                <a:cubicBezTo>
                  <a:pt x="24" y="508"/>
                  <a:pt x="24" y="873"/>
                  <a:pt x="24" y="1238"/>
                </a:cubicBezTo>
              </a:path>
              <a:path w="525" h="1310" extrusionOk="0">
                <a:moveTo>
                  <a:pt x="47" y="928"/>
                </a:moveTo>
                <a:cubicBezTo>
                  <a:pt x="80" y="904"/>
                  <a:pt x="105" y="898"/>
                  <a:pt x="119" y="857"/>
                </a:cubicBezTo>
                <a:cubicBezTo>
                  <a:pt x="132" y="819"/>
                  <a:pt x="131" y="773"/>
                  <a:pt x="143" y="738"/>
                </a:cubicBezTo>
                <a:cubicBezTo>
                  <a:pt x="158" y="692"/>
                  <a:pt x="163" y="690"/>
                  <a:pt x="214" y="690"/>
                </a:cubicBezTo>
                <a:cubicBezTo>
                  <a:pt x="240" y="690"/>
                  <a:pt x="259" y="714"/>
                  <a:pt x="262" y="738"/>
                </a:cubicBezTo>
                <a:cubicBezTo>
                  <a:pt x="262" y="738"/>
                  <a:pt x="284" y="807"/>
                  <a:pt x="286" y="809"/>
                </a:cubicBezTo>
                <a:cubicBezTo>
                  <a:pt x="318" y="835"/>
                  <a:pt x="372" y="851"/>
                  <a:pt x="405" y="881"/>
                </a:cubicBezTo>
                <a:cubicBezTo>
                  <a:pt x="426" y="900"/>
                  <a:pt x="473" y="940"/>
                  <a:pt x="500" y="952"/>
                </a:cubicBezTo>
                <a:cubicBezTo>
                  <a:pt x="534" y="967"/>
                  <a:pt x="524" y="979"/>
                  <a:pt x="524" y="1024"/>
                </a:cubicBezTo>
                <a:cubicBezTo>
                  <a:pt x="524" y="1089"/>
                  <a:pt x="517" y="1134"/>
                  <a:pt x="500" y="1167"/>
                </a:cubicBezTo>
                <a:cubicBezTo>
                  <a:pt x="487" y="1193"/>
                  <a:pt x="465" y="1234"/>
                  <a:pt x="452" y="1262"/>
                </a:cubicBezTo>
                <a:cubicBezTo>
                  <a:pt x="440" y="1288"/>
                  <a:pt x="422" y="1305"/>
                  <a:pt x="381" y="1309"/>
                </a:cubicBezTo>
                <a:cubicBezTo>
                  <a:pt x="293" y="1318"/>
                  <a:pt x="171" y="1311"/>
                  <a:pt x="119" y="1286"/>
                </a:cubicBezTo>
                <a:cubicBezTo>
                  <a:pt x="86" y="1270"/>
                  <a:pt x="106" y="1274"/>
                  <a:pt x="71" y="1262"/>
                </a:cubicBezTo>
                <a:cubicBezTo>
                  <a:pt x="185" y="1262"/>
                  <a:pt x="306" y="1272"/>
                  <a:pt x="405" y="1238"/>
                </a:cubicBezTo>
                <a:cubicBezTo>
                  <a:pt x="451" y="1222"/>
                  <a:pt x="452" y="1252"/>
                  <a:pt x="452" y="1190"/>
                </a:cubicBezTo>
                <a:cubicBezTo>
                  <a:pt x="452" y="1103"/>
                  <a:pt x="454" y="1004"/>
                  <a:pt x="428" y="952"/>
                </a:cubicBezTo>
                <a:cubicBezTo>
                  <a:pt x="425" y="946"/>
                  <a:pt x="410" y="885"/>
                  <a:pt x="405" y="881"/>
                </a:cubicBezTo>
                <a:cubicBezTo>
                  <a:pt x="395" y="873"/>
                  <a:pt x="362" y="836"/>
                  <a:pt x="357" y="833"/>
                </a:cubicBezTo>
                <a:cubicBezTo>
                  <a:pt x="349" y="829"/>
                  <a:pt x="292" y="795"/>
                  <a:pt x="286" y="786"/>
                </a:cubicBezTo>
                <a:cubicBezTo>
                  <a:pt x="267" y="757"/>
                  <a:pt x="285" y="762"/>
                  <a:pt x="238" y="762"/>
                </a:cubicBezTo>
                <a:cubicBezTo>
                  <a:pt x="238" y="802"/>
                  <a:pt x="254" y="852"/>
                  <a:pt x="214" y="857"/>
                </a:cubicBezTo>
                <a:cubicBezTo>
                  <a:pt x="172" y="862"/>
                  <a:pt x="159" y="897"/>
                  <a:pt x="143" y="905"/>
                </a:cubicBezTo>
                <a:cubicBezTo>
                  <a:pt x="135" y="905"/>
                  <a:pt x="127" y="905"/>
                  <a:pt x="119" y="905"/>
                </a:cubicBezTo>
              </a:path>
            </a:pathLst>
          </a:custGeom>
          <a:noFill/>
          <a:ln w="34925" cap="rnd">
            <a:solidFill>
              <a:srgbClr val="FF0000"/>
            </a:solidFill>
            <a:round/>
            <a:headEnd/>
            <a:tailEnd/>
          </a:ln>
        </p:spPr>
        <p:txBody>
          <a:bodyPr>
            <a:prstTxWarp prst="textNoShape">
              <a:avLst/>
            </a:prstTxWarp>
          </a:bodyPr>
          <a:lstStyle/>
          <a:p>
            <a:endParaRPr lang="en-US"/>
          </a:p>
        </p:txBody>
      </p:sp>
      <p:sp>
        <p:nvSpPr>
          <p:cNvPr id="1029" name="Ink 14"/>
          <p:cNvSpPr>
            <a:spLocks noRot="1" noChangeAspect="1" noEditPoints="1" noChangeArrowheads="1" noChangeShapeType="1" noTextEdit="1"/>
          </p:cNvSpPr>
          <p:nvPr/>
        </p:nvSpPr>
        <p:spPr bwMode="auto">
          <a:xfrm>
            <a:off x="1174750" y="4894263"/>
            <a:ext cx="265113" cy="301625"/>
          </a:xfrm>
          <a:custGeom>
            <a:avLst/>
            <a:gdLst/>
            <a:ahLst/>
            <a:cxnLst>
              <a:cxn ang="0">
                <a:pos x="0" y="48"/>
              </a:cxn>
              <a:cxn ang="0">
                <a:pos x="72" y="24"/>
              </a:cxn>
              <a:cxn ang="0">
                <a:pos x="167" y="0"/>
              </a:cxn>
              <a:cxn ang="0">
                <a:pos x="334" y="24"/>
              </a:cxn>
              <a:cxn ang="0">
                <a:pos x="405" y="48"/>
              </a:cxn>
              <a:cxn ang="0">
                <a:pos x="429" y="119"/>
              </a:cxn>
              <a:cxn ang="0">
                <a:pos x="477" y="190"/>
              </a:cxn>
              <a:cxn ang="0">
                <a:pos x="477" y="690"/>
              </a:cxn>
              <a:cxn ang="0">
                <a:pos x="453" y="619"/>
              </a:cxn>
              <a:cxn ang="0">
                <a:pos x="429" y="548"/>
              </a:cxn>
              <a:cxn ang="0">
                <a:pos x="381" y="476"/>
              </a:cxn>
              <a:cxn ang="0">
                <a:pos x="334" y="429"/>
              </a:cxn>
              <a:cxn ang="0">
                <a:pos x="72" y="452"/>
              </a:cxn>
              <a:cxn ang="0">
                <a:pos x="48" y="524"/>
              </a:cxn>
              <a:cxn ang="0">
                <a:pos x="72" y="810"/>
              </a:cxn>
              <a:cxn ang="0">
                <a:pos x="143" y="833"/>
              </a:cxn>
              <a:cxn ang="0">
                <a:pos x="381" y="833"/>
              </a:cxn>
              <a:cxn ang="0">
                <a:pos x="405" y="643"/>
              </a:cxn>
              <a:cxn ang="0">
                <a:pos x="429" y="619"/>
              </a:cxn>
              <a:cxn ang="0">
                <a:pos x="453" y="714"/>
              </a:cxn>
              <a:cxn ang="0">
                <a:pos x="500" y="762"/>
              </a:cxn>
              <a:cxn ang="0">
                <a:pos x="572" y="786"/>
              </a:cxn>
              <a:cxn ang="0">
                <a:pos x="643" y="810"/>
              </a:cxn>
              <a:cxn ang="0">
                <a:pos x="738" y="786"/>
              </a:cxn>
              <a:cxn ang="0">
                <a:pos x="738" y="738"/>
              </a:cxn>
            </a:cxnLst>
            <a:rect l="0" t="0" r="r" b="b"/>
            <a:pathLst>
              <a:path w="739" h="834" extrusionOk="0">
                <a:moveTo>
                  <a:pt x="0" y="48"/>
                </a:moveTo>
                <a:cubicBezTo>
                  <a:pt x="54" y="48"/>
                  <a:pt x="33" y="27"/>
                  <a:pt x="72" y="24"/>
                </a:cubicBezTo>
                <a:cubicBezTo>
                  <a:pt x="138" y="19"/>
                  <a:pt x="103" y="0"/>
                  <a:pt x="167" y="0"/>
                </a:cubicBezTo>
                <a:cubicBezTo>
                  <a:pt x="233" y="0"/>
                  <a:pt x="302" y="15"/>
                  <a:pt x="334" y="24"/>
                </a:cubicBezTo>
                <a:cubicBezTo>
                  <a:pt x="359" y="31"/>
                  <a:pt x="400" y="30"/>
                  <a:pt x="405" y="48"/>
                </a:cubicBezTo>
                <a:cubicBezTo>
                  <a:pt x="413" y="77"/>
                  <a:pt x="408" y="109"/>
                  <a:pt x="429" y="119"/>
                </a:cubicBezTo>
                <a:cubicBezTo>
                  <a:pt x="457" y="133"/>
                  <a:pt x="467" y="149"/>
                  <a:pt x="477" y="190"/>
                </a:cubicBezTo>
                <a:cubicBezTo>
                  <a:pt x="522" y="367"/>
                  <a:pt x="477" y="873"/>
                  <a:pt x="477" y="690"/>
                </a:cubicBezTo>
                <a:cubicBezTo>
                  <a:pt x="477" y="637"/>
                  <a:pt x="458" y="658"/>
                  <a:pt x="453" y="619"/>
                </a:cubicBezTo>
                <a:cubicBezTo>
                  <a:pt x="453" y="616"/>
                  <a:pt x="434" y="553"/>
                  <a:pt x="429" y="548"/>
                </a:cubicBezTo>
                <a:cubicBezTo>
                  <a:pt x="411" y="531"/>
                  <a:pt x="385" y="506"/>
                  <a:pt x="381" y="476"/>
                </a:cubicBezTo>
                <a:cubicBezTo>
                  <a:pt x="377" y="446"/>
                  <a:pt x="359" y="437"/>
                  <a:pt x="334" y="429"/>
                </a:cubicBezTo>
                <a:cubicBezTo>
                  <a:pt x="256" y="404"/>
                  <a:pt x="116" y="439"/>
                  <a:pt x="72" y="452"/>
                </a:cubicBezTo>
                <a:cubicBezTo>
                  <a:pt x="35" y="463"/>
                  <a:pt x="48" y="482"/>
                  <a:pt x="48" y="524"/>
                </a:cubicBezTo>
                <a:cubicBezTo>
                  <a:pt x="48" y="602"/>
                  <a:pt x="20" y="753"/>
                  <a:pt x="72" y="810"/>
                </a:cubicBezTo>
                <a:cubicBezTo>
                  <a:pt x="94" y="834"/>
                  <a:pt x="93" y="833"/>
                  <a:pt x="143" y="833"/>
                </a:cubicBezTo>
                <a:cubicBezTo>
                  <a:pt x="222" y="833"/>
                  <a:pt x="302" y="833"/>
                  <a:pt x="381" y="833"/>
                </a:cubicBezTo>
                <a:cubicBezTo>
                  <a:pt x="381" y="759"/>
                  <a:pt x="386" y="705"/>
                  <a:pt x="405" y="643"/>
                </a:cubicBezTo>
                <a:cubicBezTo>
                  <a:pt x="405" y="619"/>
                  <a:pt x="405" y="611"/>
                  <a:pt x="429" y="619"/>
                </a:cubicBezTo>
                <a:cubicBezTo>
                  <a:pt x="429" y="663"/>
                  <a:pt x="449" y="675"/>
                  <a:pt x="453" y="714"/>
                </a:cubicBezTo>
                <a:cubicBezTo>
                  <a:pt x="456" y="744"/>
                  <a:pt x="475" y="754"/>
                  <a:pt x="500" y="762"/>
                </a:cubicBezTo>
                <a:cubicBezTo>
                  <a:pt x="534" y="773"/>
                  <a:pt x="558" y="779"/>
                  <a:pt x="572" y="786"/>
                </a:cubicBezTo>
                <a:cubicBezTo>
                  <a:pt x="605" y="803"/>
                  <a:pt x="595" y="805"/>
                  <a:pt x="643" y="810"/>
                </a:cubicBezTo>
                <a:cubicBezTo>
                  <a:pt x="685" y="815"/>
                  <a:pt x="729" y="822"/>
                  <a:pt x="738" y="786"/>
                </a:cubicBezTo>
                <a:cubicBezTo>
                  <a:pt x="738" y="762"/>
                  <a:pt x="738" y="754"/>
                  <a:pt x="738" y="738"/>
                </a:cubicBezTo>
              </a:path>
            </a:pathLst>
          </a:custGeom>
          <a:noFill/>
          <a:ln w="34925" cap="rnd">
            <a:solidFill>
              <a:srgbClr val="FF0000"/>
            </a:solidFill>
            <a:round/>
            <a:headEnd/>
            <a:tailEnd/>
          </a:ln>
        </p:spPr>
        <p:txBody>
          <a:bodyPr>
            <a:prstTxWarp prst="textNoShape">
              <a:avLst/>
            </a:prstTxWarp>
          </a:bodyPr>
          <a:lstStyle/>
          <a:p>
            <a:endParaRPr lang="en-US"/>
          </a:p>
        </p:txBody>
      </p:sp>
      <p:sp>
        <p:nvSpPr>
          <p:cNvPr id="1030" name="Ink 15"/>
          <p:cNvSpPr>
            <a:spLocks noRot="1" noChangeAspect="1" noEditPoints="1" noChangeArrowheads="1" noChangeShapeType="1" noTextEdit="1"/>
          </p:cNvSpPr>
          <p:nvPr/>
        </p:nvSpPr>
        <p:spPr bwMode="auto">
          <a:xfrm>
            <a:off x="2846388" y="2314575"/>
            <a:ext cx="103187" cy="214313"/>
          </a:xfrm>
          <a:custGeom>
            <a:avLst/>
            <a:gdLst/>
            <a:ahLst/>
            <a:cxnLst>
              <a:cxn ang="0">
                <a:pos x="0" y="0"/>
              </a:cxn>
              <a:cxn ang="0">
                <a:pos x="0" y="72"/>
              </a:cxn>
              <a:cxn ang="0">
                <a:pos x="24" y="143"/>
              </a:cxn>
              <a:cxn ang="0">
                <a:pos x="47" y="191"/>
              </a:cxn>
              <a:cxn ang="0">
                <a:pos x="71" y="238"/>
              </a:cxn>
              <a:cxn ang="0">
                <a:pos x="119" y="310"/>
              </a:cxn>
              <a:cxn ang="0">
                <a:pos x="119" y="334"/>
              </a:cxn>
              <a:cxn ang="0">
                <a:pos x="166" y="358"/>
              </a:cxn>
              <a:cxn ang="0">
                <a:pos x="214" y="429"/>
              </a:cxn>
              <a:cxn ang="0">
                <a:pos x="238" y="429"/>
              </a:cxn>
              <a:cxn ang="0">
                <a:pos x="262" y="477"/>
              </a:cxn>
              <a:cxn ang="0">
                <a:pos x="285" y="524"/>
              </a:cxn>
              <a:cxn ang="0">
                <a:pos x="285" y="596"/>
              </a:cxn>
            </a:cxnLst>
            <a:rect l="0" t="0" r="r" b="b"/>
            <a:pathLst>
              <a:path w="286" h="597" extrusionOk="0">
                <a:moveTo>
                  <a:pt x="0" y="0"/>
                </a:moveTo>
                <a:cubicBezTo>
                  <a:pt x="0" y="24"/>
                  <a:pt x="0" y="48"/>
                  <a:pt x="0" y="72"/>
                </a:cubicBezTo>
                <a:cubicBezTo>
                  <a:pt x="36" y="84"/>
                  <a:pt x="24" y="100"/>
                  <a:pt x="24" y="143"/>
                </a:cubicBezTo>
                <a:cubicBezTo>
                  <a:pt x="57" y="154"/>
                  <a:pt x="47" y="151"/>
                  <a:pt x="47" y="191"/>
                </a:cubicBezTo>
                <a:cubicBezTo>
                  <a:pt x="81" y="202"/>
                  <a:pt x="71" y="197"/>
                  <a:pt x="71" y="238"/>
                </a:cubicBezTo>
                <a:cubicBezTo>
                  <a:pt x="99" y="247"/>
                  <a:pt x="115" y="271"/>
                  <a:pt x="119" y="310"/>
                </a:cubicBezTo>
                <a:cubicBezTo>
                  <a:pt x="119" y="318"/>
                  <a:pt x="119" y="326"/>
                  <a:pt x="119" y="334"/>
                </a:cubicBezTo>
                <a:cubicBezTo>
                  <a:pt x="157" y="347"/>
                  <a:pt x="129" y="345"/>
                  <a:pt x="166" y="358"/>
                </a:cubicBezTo>
                <a:cubicBezTo>
                  <a:pt x="171" y="373"/>
                  <a:pt x="189" y="416"/>
                  <a:pt x="214" y="429"/>
                </a:cubicBezTo>
                <a:cubicBezTo>
                  <a:pt x="222" y="429"/>
                  <a:pt x="230" y="429"/>
                  <a:pt x="238" y="429"/>
                </a:cubicBezTo>
                <a:cubicBezTo>
                  <a:pt x="238" y="470"/>
                  <a:pt x="228" y="466"/>
                  <a:pt x="262" y="477"/>
                </a:cubicBezTo>
                <a:cubicBezTo>
                  <a:pt x="262" y="517"/>
                  <a:pt x="253" y="513"/>
                  <a:pt x="285" y="524"/>
                </a:cubicBezTo>
                <a:cubicBezTo>
                  <a:pt x="285" y="548"/>
                  <a:pt x="285" y="572"/>
                  <a:pt x="285" y="596"/>
                </a:cubicBezTo>
              </a:path>
            </a:pathLst>
          </a:custGeom>
          <a:noFill/>
          <a:ln w="34925" cap="rnd">
            <a:solidFill>
              <a:srgbClr val="FF0000"/>
            </a:solidFill>
            <a:round/>
            <a:headEnd/>
            <a:tailEnd/>
          </a:ln>
        </p:spPr>
        <p:txBody>
          <a:bodyPr>
            <a:prstTxWarp prst="textNoShape">
              <a:avLst/>
            </a:prstTxWarp>
          </a:bodyPr>
          <a:lstStyle/>
          <a:p>
            <a:endParaRPr lang="en-US"/>
          </a:p>
        </p:txBody>
      </p:sp>
      <p:sp>
        <p:nvSpPr>
          <p:cNvPr id="1031" name="Ink 16"/>
          <p:cNvSpPr>
            <a:spLocks noRot="1" noChangeAspect="1" noEditPoints="1" noChangeArrowheads="1" noChangeShapeType="1" noTextEdit="1"/>
          </p:cNvSpPr>
          <p:nvPr/>
        </p:nvSpPr>
        <p:spPr bwMode="auto">
          <a:xfrm>
            <a:off x="2828925" y="2314575"/>
            <a:ext cx="249238" cy="385763"/>
          </a:xfrm>
          <a:custGeom>
            <a:avLst/>
            <a:gdLst/>
            <a:ahLst/>
            <a:cxnLst>
              <a:cxn ang="0">
                <a:pos x="691" y="0"/>
              </a:cxn>
              <a:cxn ang="0">
                <a:pos x="691" y="48"/>
              </a:cxn>
              <a:cxn ang="0">
                <a:pos x="667" y="119"/>
              </a:cxn>
              <a:cxn ang="0">
                <a:pos x="643" y="167"/>
              </a:cxn>
              <a:cxn ang="0">
                <a:pos x="619" y="238"/>
              </a:cxn>
              <a:cxn ang="0">
                <a:pos x="595" y="310"/>
              </a:cxn>
              <a:cxn ang="0">
                <a:pos x="595" y="334"/>
              </a:cxn>
              <a:cxn ang="0">
                <a:pos x="572" y="405"/>
              </a:cxn>
              <a:cxn ang="0">
                <a:pos x="524" y="477"/>
              </a:cxn>
              <a:cxn ang="0">
                <a:pos x="453" y="572"/>
              </a:cxn>
              <a:cxn ang="0">
                <a:pos x="405" y="667"/>
              </a:cxn>
              <a:cxn ang="0">
                <a:pos x="357" y="691"/>
              </a:cxn>
              <a:cxn ang="0">
                <a:pos x="333" y="739"/>
              </a:cxn>
              <a:cxn ang="0">
                <a:pos x="286" y="762"/>
              </a:cxn>
              <a:cxn ang="0">
                <a:pos x="262" y="810"/>
              </a:cxn>
              <a:cxn ang="0">
                <a:pos x="214" y="858"/>
              </a:cxn>
              <a:cxn ang="0">
                <a:pos x="143" y="905"/>
              </a:cxn>
              <a:cxn ang="0">
                <a:pos x="119" y="977"/>
              </a:cxn>
              <a:cxn ang="0">
                <a:pos x="72" y="1000"/>
              </a:cxn>
              <a:cxn ang="0">
                <a:pos x="48" y="1048"/>
              </a:cxn>
              <a:cxn ang="0">
                <a:pos x="0" y="1072"/>
              </a:cxn>
            </a:cxnLst>
            <a:rect l="0" t="0" r="r" b="b"/>
            <a:pathLst>
              <a:path w="692" h="1073" extrusionOk="0">
                <a:moveTo>
                  <a:pt x="691" y="0"/>
                </a:moveTo>
                <a:cubicBezTo>
                  <a:pt x="691" y="24"/>
                  <a:pt x="691" y="32"/>
                  <a:pt x="691" y="48"/>
                </a:cubicBezTo>
                <a:cubicBezTo>
                  <a:pt x="677" y="71"/>
                  <a:pt x="674" y="71"/>
                  <a:pt x="667" y="119"/>
                </a:cubicBezTo>
                <a:cubicBezTo>
                  <a:pt x="648" y="144"/>
                  <a:pt x="651" y="118"/>
                  <a:pt x="643" y="167"/>
                </a:cubicBezTo>
                <a:cubicBezTo>
                  <a:pt x="629" y="190"/>
                  <a:pt x="626" y="190"/>
                  <a:pt x="619" y="238"/>
                </a:cubicBezTo>
                <a:cubicBezTo>
                  <a:pt x="605" y="261"/>
                  <a:pt x="599" y="260"/>
                  <a:pt x="595" y="310"/>
                </a:cubicBezTo>
                <a:cubicBezTo>
                  <a:pt x="595" y="318"/>
                  <a:pt x="595" y="326"/>
                  <a:pt x="595" y="334"/>
                </a:cubicBezTo>
                <a:cubicBezTo>
                  <a:pt x="582" y="356"/>
                  <a:pt x="578" y="359"/>
                  <a:pt x="572" y="405"/>
                </a:cubicBezTo>
                <a:cubicBezTo>
                  <a:pt x="558" y="422"/>
                  <a:pt x="542" y="443"/>
                  <a:pt x="524" y="477"/>
                </a:cubicBezTo>
                <a:cubicBezTo>
                  <a:pt x="506" y="510"/>
                  <a:pt x="476" y="537"/>
                  <a:pt x="453" y="572"/>
                </a:cubicBezTo>
                <a:cubicBezTo>
                  <a:pt x="437" y="597"/>
                  <a:pt x="420" y="641"/>
                  <a:pt x="405" y="667"/>
                </a:cubicBezTo>
                <a:cubicBezTo>
                  <a:pt x="385" y="682"/>
                  <a:pt x="377" y="676"/>
                  <a:pt x="357" y="691"/>
                </a:cubicBezTo>
                <a:cubicBezTo>
                  <a:pt x="342" y="711"/>
                  <a:pt x="348" y="719"/>
                  <a:pt x="333" y="739"/>
                </a:cubicBezTo>
                <a:cubicBezTo>
                  <a:pt x="313" y="754"/>
                  <a:pt x="306" y="747"/>
                  <a:pt x="286" y="762"/>
                </a:cubicBezTo>
                <a:cubicBezTo>
                  <a:pt x="271" y="782"/>
                  <a:pt x="277" y="790"/>
                  <a:pt x="262" y="810"/>
                </a:cubicBezTo>
                <a:cubicBezTo>
                  <a:pt x="232" y="830"/>
                  <a:pt x="234" y="828"/>
                  <a:pt x="214" y="858"/>
                </a:cubicBezTo>
                <a:cubicBezTo>
                  <a:pt x="195" y="873"/>
                  <a:pt x="164" y="872"/>
                  <a:pt x="143" y="905"/>
                </a:cubicBezTo>
                <a:cubicBezTo>
                  <a:pt x="132" y="922"/>
                  <a:pt x="128" y="958"/>
                  <a:pt x="119" y="977"/>
                </a:cubicBezTo>
                <a:cubicBezTo>
                  <a:pt x="99" y="992"/>
                  <a:pt x="92" y="985"/>
                  <a:pt x="72" y="1000"/>
                </a:cubicBezTo>
                <a:cubicBezTo>
                  <a:pt x="57" y="1020"/>
                  <a:pt x="63" y="1028"/>
                  <a:pt x="48" y="1048"/>
                </a:cubicBezTo>
                <a:cubicBezTo>
                  <a:pt x="28" y="1063"/>
                  <a:pt x="20" y="1057"/>
                  <a:pt x="0" y="1072"/>
                </a:cubicBezTo>
              </a:path>
            </a:pathLst>
          </a:custGeom>
          <a:noFill/>
          <a:ln w="34925" cap="rnd">
            <a:solidFill>
              <a:srgbClr val="FF0000"/>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457200" y="0"/>
            <a:ext cx="8229600" cy="685800"/>
          </a:xfrm>
        </p:spPr>
        <p:txBody>
          <a:bodyPr>
            <a:normAutofit fontScale="90000"/>
          </a:bodyPr>
          <a:lstStyle/>
          <a:p>
            <a:pPr eaLnBrk="1" fontAlgn="auto" hangingPunct="1">
              <a:spcAft>
                <a:spcPts val="0"/>
              </a:spcAft>
              <a:defRPr/>
            </a:pPr>
            <a:r>
              <a:rPr lang="en-US" sz="2800" dirty="0" smtClean="0"/>
              <a:t>Pythagorean Theorem and Two Types of Knowledge</a:t>
            </a:r>
          </a:p>
        </p:txBody>
      </p:sp>
      <p:sp>
        <p:nvSpPr>
          <p:cNvPr id="15363" name="Rectangle 1027"/>
          <p:cNvSpPr>
            <a:spLocks noGrp="1" noChangeArrowheads="1"/>
          </p:cNvSpPr>
          <p:nvPr>
            <p:ph idx="1"/>
          </p:nvPr>
        </p:nvSpPr>
        <p:spPr>
          <a:xfrm>
            <a:off x="152400" y="914400"/>
            <a:ext cx="8839200" cy="5943600"/>
          </a:xfrm>
        </p:spPr>
        <p:txBody>
          <a:bodyPr/>
          <a:lstStyle/>
          <a:p>
            <a:pPr eaLnBrk="1" hangingPunct="1"/>
            <a:r>
              <a:rPr lang="en-US" sz="2400" b="1" dirty="0" smtClean="0"/>
              <a:t>“</a:t>
            </a:r>
            <a:r>
              <a:rPr lang="en-US" sz="2400" b="1" u="sng" dirty="0" smtClean="0"/>
              <a:t>A Priori</a:t>
            </a:r>
            <a:r>
              <a:rPr lang="en-US" sz="2400" b="1" dirty="0" smtClean="0"/>
              <a:t>” Knowledge </a:t>
            </a:r>
            <a:r>
              <a:rPr lang="en-US" sz="2400" b="1" i="1" dirty="0" smtClean="0">
                <a:solidFill>
                  <a:srgbClr val="FFFF00"/>
                </a:solidFill>
              </a:rPr>
              <a:t>(Latin: “from the former”)</a:t>
            </a:r>
          </a:p>
          <a:p>
            <a:pPr lvl="2" eaLnBrk="1" hangingPunct="1"/>
            <a:r>
              <a:rPr lang="en-US" dirty="0" smtClean="0"/>
              <a:t>Evidentially </a:t>
            </a:r>
            <a:r>
              <a:rPr lang="en-US" dirty="0"/>
              <a:t>based on </a:t>
            </a:r>
            <a:r>
              <a:rPr lang="en-US" dirty="0" smtClean="0"/>
              <a:t>logically pure reason rather </a:t>
            </a:r>
            <a:r>
              <a:rPr lang="en-US" dirty="0"/>
              <a:t>than </a:t>
            </a:r>
            <a:r>
              <a:rPr lang="en-US" dirty="0" smtClean="0"/>
              <a:t>on perception</a:t>
            </a:r>
          </a:p>
          <a:p>
            <a:pPr lvl="3" eaLnBrk="1" hangingPunct="1"/>
            <a:r>
              <a:rPr lang="en-US" dirty="0" smtClean="0"/>
              <a:t>Perception cannot disconfirm what is known a priori</a:t>
            </a:r>
          </a:p>
          <a:p>
            <a:pPr lvl="2" eaLnBrk="1" hangingPunct="1"/>
            <a:r>
              <a:rPr lang="en-US" dirty="0" smtClean="0"/>
              <a:t>Reasoning </a:t>
            </a:r>
            <a:r>
              <a:rPr lang="en-US" dirty="0"/>
              <a:t>involving only definitions, axioms and abstract/logical/mathematical </a:t>
            </a:r>
            <a:r>
              <a:rPr lang="en-US" dirty="0" smtClean="0"/>
              <a:t>proof</a:t>
            </a:r>
          </a:p>
          <a:p>
            <a:pPr lvl="3" eaLnBrk="1" hangingPunct="1"/>
            <a:r>
              <a:rPr lang="en-US" dirty="0" err="1" smtClean="0"/>
              <a:t>Eg</a:t>
            </a:r>
            <a:r>
              <a:rPr lang="en-US" dirty="0" smtClean="0"/>
              <a:t>: The Pythagorean Theorem</a:t>
            </a:r>
          </a:p>
          <a:p>
            <a:pPr lvl="2" eaLnBrk="1" hangingPunct="1"/>
            <a:r>
              <a:rPr lang="en-US" dirty="0" smtClean="0"/>
              <a:t>Transcendent Knowledge of what is both </a:t>
            </a:r>
            <a:r>
              <a:rPr lang="en-US" b="1" u="sng" dirty="0" smtClean="0"/>
              <a:t>Universal and Necessary </a:t>
            </a:r>
            <a:r>
              <a:rPr lang="en-US" dirty="0" smtClean="0"/>
              <a:t>rather than perceptual knowledge of the individual and particular</a:t>
            </a:r>
          </a:p>
          <a:p>
            <a:pPr eaLnBrk="1" hangingPunct="1"/>
            <a:r>
              <a:rPr lang="en-US" sz="2400" dirty="0" smtClean="0"/>
              <a:t>“</a:t>
            </a:r>
            <a:r>
              <a:rPr lang="en-US" sz="2400" b="1" u="sng" dirty="0"/>
              <a:t>A </a:t>
            </a:r>
            <a:r>
              <a:rPr lang="en-US" sz="2400" b="1" u="sng" dirty="0" smtClean="0"/>
              <a:t>Posteriori</a:t>
            </a:r>
            <a:r>
              <a:rPr lang="en-US" sz="2400" dirty="0" smtClean="0"/>
              <a:t>” Knowledge</a:t>
            </a:r>
            <a:r>
              <a:rPr lang="en-US" sz="2400" b="1" i="1" dirty="0" smtClean="0">
                <a:solidFill>
                  <a:srgbClr val="FFFF00"/>
                </a:solidFill>
              </a:rPr>
              <a:t> (Latin: “from the latter”)</a:t>
            </a:r>
            <a:endParaRPr lang="en-US" sz="2400" dirty="0" smtClean="0"/>
          </a:p>
          <a:p>
            <a:pPr lvl="2" eaLnBrk="1" hangingPunct="1"/>
            <a:r>
              <a:rPr lang="en-US" dirty="0" smtClean="0"/>
              <a:t>Evidentially </a:t>
            </a:r>
            <a:r>
              <a:rPr lang="en-US" dirty="0"/>
              <a:t>based on </a:t>
            </a:r>
            <a:r>
              <a:rPr lang="en-US" dirty="0" smtClean="0"/>
              <a:t>perception</a:t>
            </a:r>
          </a:p>
          <a:p>
            <a:pPr lvl="2" eaLnBrk="1" hangingPunct="1"/>
            <a:r>
              <a:rPr lang="en-US" dirty="0" smtClean="0"/>
              <a:t>Also called “Empirical” Knowledge</a:t>
            </a:r>
            <a:endParaRPr lang="en-US" dirty="0"/>
          </a:p>
          <a:p>
            <a:pPr lvl="1" eaLnBrk="1" hangingPunct="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0"/>
          <p:cNvSpPr>
            <a:spLocks noGrp="1" noChangeArrowheads="1"/>
          </p:cNvSpPr>
          <p:nvPr>
            <p:ph type="title"/>
          </p:nvPr>
        </p:nvSpPr>
        <p:spPr>
          <a:xfrm>
            <a:off x="685800" y="0"/>
            <a:ext cx="7772400" cy="762000"/>
          </a:xfrm>
        </p:spPr>
        <p:txBody>
          <a:bodyPr/>
          <a:lstStyle/>
          <a:p>
            <a:pPr eaLnBrk="1" fontAlgn="auto" hangingPunct="1">
              <a:spcAft>
                <a:spcPts val="0"/>
              </a:spcAft>
              <a:defRPr/>
            </a:pPr>
            <a:r>
              <a:rPr lang="en-US" dirty="0" smtClean="0"/>
              <a:t>Irrational Numbers</a:t>
            </a:r>
          </a:p>
        </p:txBody>
      </p:sp>
      <p:sp>
        <p:nvSpPr>
          <p:cNvPr id="16387" name="Rectangle 2051"/>
          <p:cNvSpPr>
            <a:spLocks noGrp="1" noChangeArrowheads="1"/>
          </p:cNvSpPr>
          <p:nvPr>
            <p:ph idx="1"/>
          </p:nvPr>
        </p:nvSpPr>
        <p:spPr>
          <a:xfrm>
            <a:off x="0" y="762000"/>
            <a:ext cx="9144000" cy="5867400"/>
          </a:xfrm>
        </p:spPr>
        <p:txBody>
          <a:bodyPr/>
          <a:lstStyle/>
          <a:p>
            <a:pPr eaLnBrk="1" hangingPunct="1"/>
            <a:r>
              <a:rPr lang="en-US" dirty="0"/>
              <a:t>The Pythagoreans discovered that some numbers are </a:t>
            </a:r>
            <a:r>
              <a:rPr lang="en-US" dirty="0">
                <a:hlinkClick r:id="rId2"/>
              </a:rPr>
              <a:t>irrational</a:t>
            </a:r>
            <a:endParaRPr lang="en-US" dirty="0"/>
          </a:p>
          <a:p>
            <a:pPr lvl="1" eaLnBrk="1" hangingPunct="1"/>
            <a:r>
              <a:rPr lang="en-US" dirty="0"/>
              <a:t>Irrational numbers cannot be expressed as ratios of integers (non-terminating non-repeating decimals)</a:t>
            </a:r>
          </a:p>
          <a:p>
            <a:pPr lvl="2" eaLnBrk="1" hangingPunct="1"/>
            <a:r>
              <a:rPr lang="en-US" dirty="0"/>
              <a:t>E.g.</a:t>
            </a:r>
          </a:p>
          <a:p>
            <a:pPr lvl="3" eaLnBrk="1" hangingPunct="1"/>
            <a:r>
              <a:rPr lang="en-US" dirty="0"/>
              <a:t>The square root of 2 = 1.4142…</a:t>
            </a:r>
          </a:p>
          <a:p>
            <a:pPr lvl="3" eaLnBrk="1" hangingPunct="1"/>
            <a:r>
              <a:rPr lang="en-US" dirty="0">
                <a:hlinkClick r:id="rId3"/>
              </a:rPr>
              <a:t>Π </a:t>
            </a:r>
            <a:r>
              <a:rPr lang="en-US">
                <a:hlinkClick r:id="rId3"/>
              </a:rPr>
              <a:t>= </a:t>
            </a:r>
            <a:r>
              <a:rPr lang="en-US" smtClean="0">
                <a:hlinkClick r:id="rId3"/>
              </a:rPr>
              <a:t>3.1459265</a:t>
            </a:r>
            <a:r>
              <a:rPr lang="en-US" smtClean="0"/>
              <a:t>…</a:t>
            </a:r>
            <a:endParaRPr lang="en-US" dirty="0" smtClean="0"/>
          </a:p>
          <a:p>
            <a:pPr lvl="4" eaLnBrk="1" hangingPunct="1"/>
            <a:r>
              <a:rPr lang="en-US" dirty="0" smtClean="0"/>
              <a:t>The mathematical constant whose value is the ratio of any circle's circumference to its diameter in the Euclidean plane; this is the same value as the ratio of a circle's area to the square of its radius. It is approximately equal to 3.14159265 in the usual decimal notation</a:t>
            </a:r>
            <a:endParaRPr lang="en-US" dirty="0"/>
          </a:p>
          <a:p>
            <a:pPr eaLnBrk="1" hangingPunct="1"/>
            <a:r>
              <a:rPr lang="en-US" sz="2000" dirty="0"/>
              <a:t>Puzzle: If we can’t represent a number</a:t>
            </a:r>
          </a:p>
          <a:p>
            <a:pPr lvl="1" eaLnBrk="1" hangingPunct="1"/>
            <a:r>
              <a:rPr lang="en-US" sz="2000" dirty="0"/>
              <a:t>can we even “think of it”</a:t>
            </a:r>
          </a:p>
          <a:p>
            <a:pPr lvl="1" eaLnBrk="1" hangingPunct="1"/>
            <a:r>
              <a:rPr lang="en-US" sz="2000" dirty="0"/>
              <a:t>Can we be sure that we are thinking of it rather than some other number?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1143000"/>
          </a:xfrm>
        </p:spPr>
        <p:txBody>
          <a:bodyPr/>
          <a:lstStyle/>
          <a:p>
            <a:pPr eaLnBrk="1" fontAlgn="auto" hangingPunct="1">
              <a:spcAft>
                <a:spcPts val="0"/>
              </a:spcAft>
              <a:defRPr/>
            </a:pPr>
            <a:r>
              <a:rPr lang="en-US" smtClean="0"/>
              <a:t>Heraclitus (540 BC)</a:t>
            </a:r>
          </a:p>
        </p:txBody>
      </p:sp>
      <p:sp>
        <p:nvSpPr>
          <p:cNvPr id="17411" name="Rectangle 3"/>
          <p:cNvSpPr>
            <a:spLocks noGrp="1" noChangeArrowheads="1"/>
          </p:cNvSpPr>
          <p:nvPr>
            <p:ph idx="1"/>
          </p:nvPr>
        </p:nvSpPr>
        <p:spPr>
          <a:xfrm>
            <a:off x="152400" y="1219200"/>
            <a:ext cx="8763000" cy="4114800"/>
          </a:xfrm>
        </p:spPr>
        <p:txBody>
          <a:bodyPr/>
          <a:lstStyle/>
          <a:p>
            <a:pPr eaLnBrk="1" hangingPunct="1">
              <a:lnSpc>
                <a:spcPct val="90000"/>
              </a:lnSpc>
            </a:pPr>
            <a:r>
              <a:rPr lang="en-US"/>
              <a:t>Perpetual Flux: “you can’t step into the same river twice”</a:t>
            </a:r>
          </a:p>
          <a:p>
            <a:pPr eaLnBrk="1" hangingPunct="1">
              <a:lnSpc>
                <a:spcPct val="90000"/>
              </a:lnSpc>
            </a:pPr>
            <a:r>
              <a:rPr lang="en-US"/>
              <a:t>All things are always changing</a:t>
            </a:r>
          </a:p>
          <a:p>
            <a:pPr eaLnBrk="1" hangingPunct="1">
              <a:lnSpc>
                <a:spcPct val="90000"/>
              </a:lnSpc>
            </a:pPr>
            <a:r>
              <a:rPr lang="en-US"/>
              <a:t>How can we have “fixed unchanging knowledge” of what is always changing</a:t>
            </a:r>
          </a:p>
          <a:p>
            <a:pPr lvl="1" eaLnBrk="1" hangingPunct="1">
              <a:lnSpc>
                <a:spcPct val="90000"/>
              </a:lnSpc>
            </a:pPr>
            <a:r>
              <a:rPr lang="en-US"/>
              <a:t>Consider: how can a fixed picture/idea accurately represent what is in perpetual flux?</a:t>
            </a:r>
          </a:p>
          <a:p>
            <a:pPr eaLnBrk="1" hangingPunct="1">
              <a:lnSpc>
                <a:spcPct val="90000"/>
              </a:lnSpc>
            </a:pPr>
            <a:r>
              <a:rPr lang="en-US" u="sng"/>
              <a:t>Logos</a:t>
            </a:r>
            <a:r>
              <a:rPr lang="en-US"/>
              <a:t> = Abstract, Unchanging Law that ensures the </a:t>
            </a:r>
            <a:r>
              <a:rPr lang="en-US" u="sng"/>
              <a:t>necessity</a:t>
            </a:r>
            <a:r>
              <a:rPr lang="en-US"/>
              <a:t> and </a:t>
            </a:r>
            <a:r>
              <a:rPr lang="en-US" u="sng"/>
              <a:t>constancy</a:t>
            </a:r>
            <a:r>
              <a:rPr lang="en-US"/>
              <a:t> of the </a:t>
            </a:r>
            <a:r>
              <a:rPr lang="en-US" u="sng"/>
              <a:t>pattern</a:t>
            </a:r>
            <a:r>
              <a:rPr lang="en-US"/>
              <a:t> of change</a:t>
            </a:r>
          </a:p>
          <a:p>
            <a:pPr eaLnBrk="1" hangingPunct="1">
              <a:lnSpc>
                <a:spcPct val="90000"/>
              </a:lnSpc>
            </a:pPr>
            <a:r>
              <a:rPr lang="en-US"/>
              <a:t>Logos is knowable only through the process of abstract thought</a:t>
            </a:r>
          </a:p>
          <a:p>
            <a:pPr eaLnBrk="1" hangingPunct="1">
              <a:lnSpc>
                <a:spcPct val="90000"/>
              </a:lnSpc>
            </a:pPr>
            <a:r>
              <a:rPr lang="en-US"/>
              <a:t>Logos is objectively real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838200"/>
          </a:xfrm>
        </p:spPr>
        <p:txBody>
          <a:bodyPr>
            <a:normAutofit fontScale="90000"/>
          </a:bodyPr>
          <a:lstStyle/>
          <a:p>
            <a:pPr eaLnBrk="1" fontAlgn="auto" hangingPunct="1">
              <a:spcAft>
                <a:spcPts val="0"/>
              </a:spcAft>
              <a:defRPr/>
            </a:pPr>
            <a:r>
              <a:rPr lang="en-US" dirty="0" smtClean="0"/>
              <a:t>Atomists: Democritus (460 BC)</a:t>
            </a:r>
          </a:p>
        </p:txBody>
      </p:sp>
      <p:sp>
        <p:nvSpPr>
          <p:cNvPr id="18435" name="Rectangle 3"/>
          <p:cNvSpPr>
            <a:spLocks noGrp="1" noChangeArrowheads="1"/>
          </p:cNvSpPr>
          <p:nvPr>
            <p:ph idx="1"/>
          </p:nvPr>
        </p:nvSpPr>
        <p:spPr>
          <a:xfrm>
            <a:off x="533400" y="838200"/>
            <a:ext cx="7772400" cy="5105400"/>
          </a:xfrm>
        </p:spPr>
        <p:txBody>
          <a:bodyPr/>
          <a:lstStyle/>
          <a:p>
            <a:pPr eaLnBrk="1" hangingPunct="1">
              <a:lnSpc>
                <a:spcPct val="90000"/>
              </a:lnSpc>
            </a:pPr>
            <a:r>
              <a:rPr lang="en-US" dirty="0"/>
              <a:t>Posits</a:t>
            </a:r>
          </a:p>
          <a:p>
            <a:pPr lvl="1" eaLnBrk="1" hangingPunct="1">
              <a:lnSpc>
                <a:spcPct val="90000"/>
              </a:lnSpc>
            </a:pPr>
            <a:r>
              <a:rPr lang="en-US" dirty="0"/>
              <a:t>Atoms</a:t>
            </a:r>
          </a:p>
          <a:p>
            <a:pPr lvl="1" eaLnBrk="1" hangingPunct="1">
              <a:lnSpc>
                <a:spcPct val="90000"/>
              </a:lnSpc>
            </a:pPr>
            <a:r>
              <a:rPr lang="en-US" dirty="0"/>
              <a:t>the Void (space)</a:t>
            </a:r>
          </a:p>
          <a:p>
            <a:pPr lvl="1" eaLnBrk="1" hangingPunct="1">
              <a:lnSpc>
                <a:spcPct val="90000"/>
              </a:lnSpc>
            </a:pPr>
            <a:r>
              <a:rPr lang="en-US" dirty="0"/>
              <a:t>Swerve</a:t>
            </a:r>
          </a:p>
          <a:p>
            <a:pPr eaLnBrk="1" hangingPunct="1">
              <a:lnSpc>
                <a:spcPct val="90000"/>
              </a:lnSpc>
            </a:pPr>
            <a:r>
              <a:rPr lang="en-US" dirty="0"/>
              <a:t>All atoms are</a:t>
            </a:r>
          </a:p>
          <a:p>
            <a:pPr lvl="1" eaLnBrk="1" hangingPunct="1">
              <a:lnSpc>
                <a:spcPct val="90000"/>
              </a:lnSpc>
            </a:pPr>
            <a:r>
              <a:rPr lang="en-US" dirty="0"/>
              <a:t>Unobserved</a:t>
            </a:r>
          </a:p>
          <a:p>
            <a:pPr lvl="1" eaLnBrk="1" hangingPunct="1">
              <a:lnSpc>
                <a:spcPct val="90000"/>
              </a:lnSpc>
            </a:pPr>
            <a:r>
              <a:rPr lang="en-US" dirty="0"/>
              <a:t>physically the same</a:t>
            </a:r>
          </a:p>
          <a:p>
            <a:pPr lvl="1" eaLnBrk="1" hangingPunct="1">
              <a:lnSpc>
                <a:spcPct val="90000"/>
              </a:lnSpc>
            </a:pPr>
            <a:r>
              <a:rPr lang="en-US" dirty="0"/>
              <a:t>internally undifferentiated or simple </a:t>
            </a:r>
          </a:p>
          <a:p>
            <a:pPr eaLnBrk="1" hangingPunct="1">
              <a:lnSpc>
                <a:spcPct val="90000"/>
              </a:lnSpc>
            </a:pPr>
            <a:r>
              <a:rPr lang="en-US" dirty="0"/>
              <a:t>Explanation of change by reductive appeal </a:t>
            </a:r>
            <a:r>
              <a:rPr lang="en-US" dirty="0" smtClean="0"/>
              <a:t>to</a:t>
            </a:r>
          </a:p>
          <a:p>
            <a:pPr lvl="1" eaLnBrk="1" hangingPunct="1">
              <a:lnSpc>
                <a:spcPct val="90000"/>
              </a:lnSpc>
            </a:pPr>
            <a:r>
              <a:rPr lang="en-US" dirty="0" smtClean="0"/>
              <a:t> </a:t>
            </a:r>
            <a:r>
              <a:rPr lang="en-US" dirty="0"/>
              <a:t>number, position, and motion of </a:t>
            </a:r>
            <a:r>
              <a:rPr lang="en-US" dirty="0" smtClean="0"/>
              <a:t>atoms</a:t>
            </a:r>
          </a:p>
          <a:p>
            <a:pPr lvl="1" eaLnBrk="1" hangingPunct="1">
              <a:lnSpc>
                <a:spcPct val="90000"/>
              </a:lnSpc>
            </a:pPr>
            <a:r>
              <a:rPr lang="en-US" dirty="0" smtClean="0"/>
              <a:t>mathematics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763000" cy="6248400"/>
          </a:xfrm>
        </p:spPr>
        <p:txBody>
          <a:bodyPr/>
          <a:lstStyle/>
          <a:p>
            <a:pPr eaLnBrk="1" hangingPunct="1">
              <a:lnSpc>
                <a:spcPct val="90000"/>
              </a:lnSpc>
            </a:pPr>
            <a:r>
              <a:rPr lang="en-US" dirty="0" smtClean="0"/>
              <a:t>Compare:</a:t>
            </a:r>
            <a:br>
              <a:rPr lang="en-US" dirty="0" smtClean="0"/>
            </a:br>
            <a:endParaRPr lang="en-US" dirty="0" smtClean="0"/>
          </a:p>
          <a:p>
            <a:pPr lvl="1"/>
            <a:r>
              <a:rPr lang="en-US" sz="2000" b="1" u="sng" dirty="0" smtClean="0"/>
              <a:t>Classical Determinism</a:t>
            </a:r>
            <a:r>
              <a:rPr lang="en-US" sz="2000" b="1" dirty="0" smtClean="0"/>
              <a:t>: </a:t>
            </a:r>
            <a:r>
              <a:rPr lang="en-US" sz="2000" b="1" dirty="0" smtClean="0">
                <a:hlinkClick r:id="rId2"/>
              </a:rPr>
              <a:t>Pierre-Simon Laplace </a:t>
            </a:r>
            <a:r>
              <a:rPr lang="en-US" sz="2000" dirty="0" smtClean="0"/>
              <a:t>(1749-1827; French mathematician, astronomer, physicist)</a:t>
            </a:r>
          </a:p>
          <a:p>
            <a:pPr lvl="2" eaLnBrk="1" hangingPunct="1">
              <a:lnSpc>
                <a:spcPct val="90000"/>
              </a:lnSpc>
            </a:pPr>
            <a:r>
              <a:rPr lang="en-US" sz="2000" dirty="0" smtClean="0"/>
              <a:t>“We ought then to regard the present state of the universe as the effect of its previous state and as the cause of the one which is to follow. Given for one instant a mind which could comprehend all the forces by which nature is animated and the respective situation of the beings that compose it—a mind sufficiently vast to subject these data to analysis—it would embrace in the same formula the movements of the greatest bodies of the universe and those of the lightest atom; for it, </a:t>
            </a:r>
            <a:r>
              <a:rPr lang="en-US" sz="2000" i="1" u="sng" dirty="0" smtClean="0"/>
              <a:t>nothing would be uncertain</a:t>
            </a:r>
            <a:r>
              <a:rPr lang="en-US" sz="2000" dirty="0" smtClean="0"/>
              <a:t> and the future, as the past, would be present to its eyes. (Laplace 1796)”</a:t>
            </a:r>
            <a:br>
              <a:rPr lang="en-US" sz="2000" dirty="0" smtClean="0"/>
            </a:br>
            <a:endParaRPr lang="en-US" sz="2000" dirty="0" smtClean="0"/>
          </a:p>
          <a:p>
            <a:pPr lvl="1" eaLnBrk="1" hangingPunct="1">
              <a:lnSpc>
                <a:spcPct val="90000"/>
              </a:lnSpc>
            </a:pPr>
            <a:r>
              <a:rPr lang="en-US" sz="2000" b="1" dirty="0" smtClean="0"/>
              <a:t>Contemporary Quantum Indeterminacy</a:t>
            </a:r>
            <a:r>
              <a:rPr lang="en-US" sz="2000" dirty="0" smtClean="0">
                <a:hlinkClick r:id="rId3"/>
              </a:rPr>
              <a:t>: </a:t>
            </a:r>
            <a:r>
              <a:rPr lang="en-US" sz="2000" b="1" dirty="0" err="1" smtClean="0">
                <a:hlinkClick r:id="rId3"/>
              </a:rPr>
              <a:t>Niels</a:t>
            </a:r>
            <a:r>
              <a:rPr lang="en-US" sz="2000" b="1" dirty="0" smtClean="0">
                <a:hlinkClick r:id="rId3"/>
              </a:rPr>
              <a:t> Bohr, Werner </a:t>
            </a:r>
            <a:br>
              <a:rPr lang="en-US" sz="2000" b="1" dirty="0" smtClean="0">
                <a:hlinkClick r:id="rId3"/>
              </a:rPr>
            </a:br>
            <a:r>
              <a:rPr lang="en-US" sz="2000" b="1" dirty="0" smtClean="0">
                <a:hlinkClick r:id="rId3"/>
              </a:rPr>
              <a:t>Heisenberg, Erwin Schrödinger  </a:t>
            </a:r>
            <a:r>
              <a:rPr lang="en-US" sz="2000" dirty="0" smtClean="0"/>
              <a:t>(1926): The state of a physical system  is merely </a:t>
            </a:r>
            <a:r>
              <a:rPr lang="en-US" sz="2000" i="1" u="sng" dirty="0" smtClean="0"/>
              <a:t>probabilistic</a:t>
            </a:r>
            <a:r>
              <a:rPr lang="en-US" sz="2000" dirty="0" smtClean="0"/>
              <a:t> (until measured) and thus not completely determined by its history. </a:t>
            </a:r>
          </a:p>
          <a:p>
            <a:pPr lvl="2" eaLnBrk="1" hangingPunct="1">
              <a:lnSpc>
                <a:spcPct val="90000"/>
              </a:lnSpc>
            </a:pPr>
            <a:r>
              <a:rPr lang="en-US" sz="1800" dirty="0" smtClean="0">
                <a:hlinkClick r:id="rId4"/>
              </a:rPr>
              <a:t>The position and momentum of a particle cannot be known simultaneously</a:t>
            </a:r>
            <a:r>
              <a:rPr lang="en-US" sz="1800" dirty="0" smtClean="0"/>
              <a: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228600"/>
            <a:ext cx="7848600" cy="1981200"/>
          </a:xfrm>
        </p:spPr>
        <p:txBody>
          <a:bodyPr/>
          <a:lstStyle/>
          <a:p>
            <a:pPr eaLnBrk="1" fontAlgn="auto" hangingPunct="1">
              <a:spcAft>
                <a:spcPts val="0"/>
              </a:spcAft>
              <a:defRPr/>
            </a:pPr>
            <a:r>
              <a:rPr lang="en-US" sz="3600" smtClean="0"/>
              <a:t>Presocratics Who Deny Reality of Change, Motion, Plurality and Reject Perception</a:t>
            </a:r>
            <a:endParaRPr lang="en-US" sz="4000" smtClean="0"/>
          </a:p>
        </p:txBody>
      </p:sp>
      <p:sp>
        <p:nvSpPr>
          <p:cNvPr id="19459" name="Rectangle 3"/>
          <p:cNvSpPr>
            <a:spLocks noGrp="1" noChangeArrowheads="1"/>
          </p:cNvSpPr>
          <p:nvPr>
            <p:ph idx="1"/>
          </p:nvPr>
        </p:nvSpPr>
        <p:spPr>
          <a:xfrm>
            <a:off x="685800" y="2133600"/>
            <a:ext cx="7772400" cy="3962400"/>
          </a:xfrm>
        </p:spPr>
        <p:txBody>
          <a:bodyPr/>
          <a:lstStyle/>
          <a:p>
            <a:pPr eaLnBrk="1" hangingPunct="1"/>
            <a:r>
              <a:rPr lang="en-US"/>
              <a:t>Doubting motion and plurality</a:t>
            </a:r>
          </a:p>
          <a:p>
            <a:pPr lvl="1" eaLnBrk="1" hangingPunct="1"/>
            <a:r>
              <a:rPr lang="en-US"/>
              <a:t>Magicians and illusionists entertain us by presenting illusions that impress us as “convincing” although we know to be misleading</a:t>
            </a:r>
          </a:p>
          <a:p>
            <a:pPr lvl="1" eaLnBrk="1" hangingPunct="1"/>
            <a:r>
              <a:rPr lang="en-US"/>
              <a:t>Familiar illusions of </a:t>
            </a:r>
            <a:r>
              <a:rPr lang="en-US" u="sng"/>
              <a:t>apparent motion</a:t>
            </a:r>
            <a:r>
              <a:rPr lang="en-US"/>
              <a:t> show that what seems to move might actually be at </a:t>
            </a:r>
            <a:r>
              <a:rPr lang="en-US" u="sng"/>
              <a:t>rest</a:t>
            </a:r>
          </a:p>
          <a:p>
            <a:pPr lvl="1" eaLnBrk="1" hangingPunct="1"/>
            <a:r>
              <a:rPr lang="en-US"/>
              <a:t>Viewed through a prism, a </a:t>
            </a:r>
            <a:r>
              <a:rPr lang="en-US" u="sng"/>
              <a:t>single</a:t>
            </a:r>
            <a:r>
              <a:rPr lang="en-US"/>
              <a:t> object can appear to be </a:t>
            </a:r>
            <a:r>
              <a:rPr lang="en-US" u="sng"/>
              <a:t>many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en-US" smtClean="0"/>
              <a:t>Parmenides (500 BC)</a:t>
            </a:r>
          </a:p>
        </p:txBody>
      </p:sp>
      <p:sp>
        <p:nvSpPr>
          <p:cNvPr id="20483" name="Rectangle 3"/>
          <p:cNvSpPr>
            <a:spLocks noGrp="1" noChangeArrowheads="1"/>
          </p:cNvSpPr>
          <p:nvPr>
            <p:ph idx="1"/>
          </p:nvPr>
        </p:nvSpPr>
        <p:spPr/>
        <p:txBody>
          <a:bodyPr/>
          <a:lstStyle/>
          <a:p>
            <a:pPr eaLnBrk="1" hangingPunct="1"/>
            <a:endParaRPr lang="en-US" dirty="0"/>
          </a:p>
          <a:p>
            <a:pPr eaLnBrk="1" hangingPunct="1"/>
            <a:r>
              <a:rPr lang="en-US" b="1" u="sng" dirty="0" smtClean="0"/>
              <a:t>Monism</a:t>
            </a:r>
            <a:r>
              <a:rPr lang="en-US" dirty="0" smtClean="0"/>
              <a:t> of Parmenides</a:t>
            </a:r>
          </a:p>
          <a:p>
            <a:pPr lvl="1" eaLnBrk="1" hangingPunct="1"/>
            <a:r>
              <a:rPr lang="en-US" dirty="0" smtClean="0"/>
              <a:t>Only one thing - </a:t>
            </a:r>
            <a:r>
              <a:rPr lang="en-US" i="1" u="sng" dirty="0" smtClean="0"/>
              <a:t>the One</a:t>
            </a:r>
            <a:r>
              <a:rPr lang="en-US" dirty="0" smtClean="0"/>
              <a:t> – exists</a:t>
            </a:r>
          </a:p>
          <a:p>
            <a:pPr lvl="2" eaLnBrk="1" hangingPunct="1"/>
            <a:r>
              <a:rPr lang="en-US" i="1" dirty="0" smtClean="0"/>
              <a:t>Pluralism is false</a:t>
            </a:r>
            <a:r>
              <a:rPr lang="en-US" dirty="0" smtClean="0"/>
              <a:t>! </a:t>
            </a:r>
          </a:p>
          <a:p>
            <a:pPr lvl="1" eaLnBrk="1" hangingPunct="1"/>
            <a:r>
              <a:rPr lang="en-US" i="1" u="sng" dirty="0" smtClean="0"/>
              <a:t>the One</a:t>
            </a:r>
            <a:r>
              <a:rPr lang="en-US" dirty="0" smtClean="0"/>
              <a:t> is itself internally simple and lacks any form of differentiation</a:t>
            </a:r>
          </a:p>
          <a:p>
            <a:pPr lvl="1" eaLnBrk="1" hangingPunct="1"/>
            <a:r>
              <a:rPr lang="en-US" i="1" u="sng" dirty="0" smtClean="0"/>
              <a:t>the One</a:t>
            </a:r>
            <a:r>
              <a:rPr lang="en-US" dirty="0" smtClean="0"/>
              <a:t>  is ineffable &amp; incomprehensible</a:t>
            </a:r>
          </a:p>
          <a:p>
            <a:pPr lvl="1" eaLnBrk="1" hangingPunct="1"/>
            <a:r>
              <a:rPr lang="en-US" i="1" dirty="0" smtClean="0"/>
              <a:t>the One </a:t>
            </a:r>
            <a:r>
              <a:rPr lang="en-US" dirty="0" smtClean="0"/>
              <a:t>is immutable</a:t>
            </a:r>
          </a:p>
          <a:p>
            <a:pPr lvl="2" eaLnBrk="1" hangingPunct="1"/>
            <a:r>
              <a:rPr lang="en-US" i="1" dirty="0" smtClean="0"/>
              <a:t>Change is impossible!</a:t>
            </a:r>
          </a:p>
          <a:p>
            <a:pPr eaLnBrk="1" hangingPunct="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685800"/>
          </a:xfrm>
        </p:spPr>
        <p:txBody>
          <a:bodyPr>
            <a:normAutofit fontScale="90000"/>
          </a:bodyPr>
          <a:lstStyle/>
          <a:p>
            <a:pPr eaLnBrk="1" fontAlgn="auto" hangingPunct="1">
              <a:spcAft>
                <a:spcPts val="0"/>
              </a:spcAft>
              <a:defRPr/>
            </a:pPr>
            <a:r>
              <a:rPr lang="en-US" dirty="0" smtClean="0">
                <a:hlinkClick r:id="rId3"/>
              </a:rPr>
              <a:t>Or Is Perception Bottom Up?</a:t>
            </a:r>
            <a:endParaRPr lang="en-US" dirty="0" smtClean="0"/>
          </a:p>
        </p:txBody>
      </p:sp>
      <p:sp>
        <p:nvSpPr>
          <p:cNvPr id="5123" name="Rectangle 3"/>
          <p:cNvSpPr>
            <a:spLocks noGrp="1" noChangeArrowheads="1"/>
          </p:cNvSpPr>
          <p:nvPr>
            <p:ph idx="1"/>
          </p:nvPr>
        </p:nvSpPr>
        <p:spPr>
          <a:xfrm>
            <a:off x="152400" y="914400"/>
            <a:ext cx="8763000" cy="5486400"/>
          </a:xfrm>
        </p:spPr>
        <p:txBody>
          <a:bodyPr/>
          <a:lstStyle/>
          <a:p>
            <a:pPr eaLnBrk="1" hangingPunct="1">
              <a:lnSpc>
                <a:spcPct val="90000"/>
              </a:lnSpc>
            </a:pPr>
            <a:r>
              <a:rPr lang="en-US" dirty="0">
                <a:hlinkClick r:id="rId4"/>
              </a:rPr>
              <a:t>The square </a:t>
            </a:r>
            <a:r>
              <a:rPr lang="en-US" dirty="0"/>
              <a:t>is stationary</a:t>
            </a:r>
            <a:r>
              <a:rPr lang="en-US" dirty="0" smtClean="0"/>
              <a:t>! </a:t>
            </a:r>
            <a:r>
              <a:rPr lang="en-US" sz="800" dirty="0" smtClean="0">
                <a:hlinkClick r:id="rId4"/>
              </a:rPr>
              <a:t>http</a:t>
            </a:r>
            <a:r>
              <a:rPr lang="en-US" sz="800" smtClean="0">
                <a:hlinkClick r:id="rId4"/>
              </a:rPr>
              <a:t>://</a:t>
            </a:r>
            <a:r>
              <a:rPr lang="en-US" sz="800" smtClean="0">
                <a:hlinkClick r:id="rId4"/>
              </a:rPr>
              <a:t>3t.kyb.tuebingen.mpg.de/bu/demo/green-square/index.html</a:t>
            </a:r>
            <a:endParaRPr lang="en-US" sz="800" smtClean="0"/>
          </a:p>
          <a:p>
            <a:pPr eaLnBrk="1" hangingPunct="1">
              <a:lnSpc>
                <a:spcPct val="90000"/>
              </a:lnSpc>
              <a:buNone/>
            </a:pPr>
            <a:endParaRPr lang="en-US" sz="800"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r>
              <a:rPr lang="en-US" dirty="0" smtClean="0"/>
              <a:t>The </a:t>
            </a:r>
            <a:r>
              <a:rPr lang="en-US" dirty="0"/>
              <a:t>light source (and shadow) moves</a:t>
            </a:r>
          </a:p>
          <a:p>
            <a:pPr eaLnBrk="1" hangingPunct="1">
              <a:lnSpc>
                <a:spcPct val="90000"/>
              </a:lnSpc>
            </a:pPr>
            <a:r>
              <a:rPr lang="en-US" dirty="0"/>
              <a:t>Do we initially see the square as moving because we believe that the light source is stationary and infer that the square must be moving? </a:t>
            </a:r>
          </a:p>
          <a:p>
            <a:pPr eaLnBrk="1" hangingPunct="1">
              <a:lnSpc>
                <a:spcPct val="90000"/>
              </a:lnSpc>
            </a:pPr>
            <a:r>
              <a:rPr lang="en-US" dirty="0"/>
              <a:t>Does the persistence of the illusion show that perception is independent of what we know?</a:t>
            </a:r>
          </a:p>
        </p:txBody>
      </p:sp>
      <p:pic>
        <p:nvPicPr>
          <p:cNvPr id="4" name="green-square.mpg">
            <a:hlinkClick r:id="" action="ppaction://media"/>
          </p:cNvPr>
          <p:cNvPicPr>
            <a:picLocks noRot="1" noChangeAspect="1"/>
          </p:cNvPicPr>
          <p:nvPr>
            <a:videoFile r:link="rId1"/>
          </p:nvPr>
        </p:nvPicPr>
        <p:blipFill>
          <a:blip r:embed="rId5" cstate="print"/>
          <a:stretch>
            <a:fillRect/>
          </a:stretch>
        </p:blipFill>
        <p:spPr>
          <a:xfrm>
            <a:off x="5105400" y="144780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en-US" smtClean="0"/>
              <a:t>An Argument for Monism</a:t>
            </a:r>
          </a:p>
        </p:txBody>
      </p:sp>
      <p:sp>
        <p:nvSpPr>
          <p:cNvPr id="22531" name="Rectangle 3"/>
          <p:cNvSpPr>
            <a:spLocks noGrp="1" noChangeArrowheads="1"/>
          </p:cNvSpPr>
          <p:nvPr>
            <p:ph idx="1"/>
          </p:nvPr>
        </p:nvSpPr>
        <p:spPr/>
        <p:txBody>
          <a:bodyPr/>
          <a:lstStyle/>
          <a:p>
            <a:pPr eaLnBrk="1" hangingPunct="1"/>
            <a:r>
              <a:rPr lang="en-US" dirty="0"/>
              <a:t>If change were possible, then something (e.g. a butterfly) could come from nothing</a:t>
            </a:r>
          </a:p>
          <a:p>
            <a:pPr lvl="1" eaLnBrk="1" hangingPunct="1"/>
            <a:r>
              <a:rPr lang="en-US" dirty="0" smtClean="0"/>
              <a:t>E.g.  x </a:t>
            </a:r>
            <a:r>
              <a:rPr lang="en-US" i="1" dirty="0"/>
              <a:t>finally</a:t>
            </a:r>
            <a:r>
              <a:rPr lang="en-US" dirty="0"/>
              <a:t> becomes a butterfly only if x </a:t>
            </a:r>
            <a:r>
              <a:rPr lang="en-US" i="1" dirty="0"/>
              <a:t>originally</a:t>
            </a:r>
            <a:r>
              <a:rPr lang="en-US" dirty="0"/>
              <a:t> is </a:t>
            </a:r>
            <a:r>
              <a:rPr lang="en-US" u="sng" dirty="0"/>
              <a:t>not-a-butterfly</a:t>
            </a:r>
            <a:endParaRPr lang="en-US" dirty="0"/>
          </a:p>
          <a:p>
            <a:pPr lvl="1" eaLnBrk="1" hangingPunct="1"/>
            <a:r>
              <a:rPr lang="en-US" u="sng" dirty="0"/>
              <a:t>Not-being-a-butterfly</a:t>
            </a:r>
            <a:r>
              <a:rPr lang="en-US" dirty="0"/>
              <a:t> = being nothing = </a:t>
            </a:r>
            <a:r>
              <a:rPr lang="en-US" u="sng" dirty="0" smtClean="0"/>
              <a:t>nothing</a:t>
            </a:r>
          </a:p>
          <a:p>
            <a:pPr eaLnBrk="1" hangingPunct="1"/>
            <a:r>
              <a:rPr lang="en-US" dirty="0" smtClean="0"/>
              <a:t>But it is impossible that something come from nothing</a:t>
            </a:r>
          </a:p>
          <a:p>
            <a:pPr lvl="1" eaLnBrk="1" hangingPunct="1"/>
            <a:r>
              <a:rPr lang="en-US" dirty="0" smtClean="0"/>
              <a:t>I.e., it is impossible that a butterfly come from nothing </a:t>
            </a:r>
          </a:p>
          <a:p>
            <a:pPr lvl="1" eaLnBrk="1" hangingPunct="1"/>
            <a:r>
              <a:rPr lang="en-US" dirty="0" smtClean="0"/>
              <a:t>So, change is impossible; it is only illusory</a:t>
            </a:r>
          </a:p>
          <a:p>
            <a:pPr lvl="1" eaLnBrk="1" hangingPunct="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487362"/>
          </a:xfrm>
        </p:spPr>
        <p:txBody>
          <a:bodyPr>
            <a:normAutofit fontScale="90000"/>
          </a:bodyPr>
          <a:lstStyle/>
          <a:p>
            <a:pPr eaLnBrk="1" fontAlgn="auto" hangingPunct="1">
              <a:spcAft>
                <a:spcPts val="0"/>
              </a:spcAft>
              <a:defRPr/>
            </a:pPr>
            <a:r>
              <a:rPr lang="en-US" dirty="0" smtClean="0"/>
              <a:t>Argument against plurality</a:t>
            </a:r>
          </a:p>
        </p:txBody>
      </p:sp>
      <p:sp>
        <p:nvSpPr>
          <p:cNvPr id="24579" name="Rectangle 3"/>
          <p:cNvSpPr>
            <a:spLocks noGrp="1" noChangeArrowheads="1"/>
          </p:cNvSpPr>
          <p:nvPr>
            <p:ph idx="1"/>
          </p:nvPr>
        </p:nvSpPr>
        <p:spPr>
          <a:xfrm>
            <a:off x="152400" y="990600"/>
            <a:ext cx="8839200" cy="5318125"/>
          </a:xfrm>
        </p:spPr>
        <p:txBody>
          <a:bodyPr/>
          <a:lstStyle/>
          <a:p>
            <a:pPr eaLnBrk="1" hangingPunct="1"/>
            <a:r>
              <a:rPr lang="en-US" dirty="0"/>
              <a:t>Plurality = the existence of many different things, </a:t>
            </a:r>
            <a:r>
              <a:rPr lang="en-US" dirty="0" err="1"/>
              <a:t>eg</a:t>
            </a:r>
            <a:r>
              <a:rPr lang="en-US" dirty="0"/>
              <a:t>. X and Y </a:t>
            </a:r>
          </a:p>
          <a:p>
            <a:pPr eaLnBrk="1" hangingPunct="1"/>
            <a:r>
              <a:rPr lang="en-US" dirty="0"/>
              <a:t>Of course, most people believe in plurality, but this is a mistake for the following reason</a:t>
            </a:r>
            <a:r>
              <a:rPr lang="en-US" dirty="0" smtClean="0"/>
              <a:t>:</a:t>
            </a:r>
          </a:p>
          <a:p>
            <a:pPr eaLnBrk="1" hangingPunct="1"/>
            <a:r>
              <a:rPr lang="en-US" dirty="0" smtClean="0"/>
              <a:t>If X </a:t>
            </a:r>
            <a:r>
              <a:rPr lang="en-US" i="1" u="sng" dirty="0" smtClean="0"/>
              <a:t>is</a:t>
            </a:r>
            <a:r>
              <a:rPr lang="en-US" u="sng" dirty="0" smtClean="0"/>
              <a:t> </a:t>
            </a:r>
            <a:r>
              <a:rPr lang="en-US" i="1" u="sng" dirty="0" smtClean="0"/>
              <a:t>not</a:t>
            </a:r>
            <a:r>
              <a:rPr lang="en-US" dirty="0" smtClean="0"/>
              <a:t> Y, then X = </a:t>
            </a:r>
            <a:r>
              <a:rPr lang="en-US" u="sng" dirty="0" smtClean="0"/>
              <a:t>the absence of Y</a:t>
            </a:r>
          </a:p>
          <a:p>
            <a:pPr eaLnBrk="1" hangingPunct="1"/>
            <a:r>
              <a:rPr lang="en-US" dirty="0" smtClean="0"/>
              <a:t>But the absence of Y = </a:t>
            </a:r>
            <a:r>
              <a:rPr lang="en-US" u="sng" dirty="0" smtClean="0"/>
              <a:t>nothing</a:t>
            </a:r>
            <a:endParaRPr lang="en-US" dirty="0" smtClean="0"/>
          </a:p>
          <a:p>
            <a:pPr eaLnBrk="1" hangingPunct="1"/>
            <a:r>
              <a:rPr lang="en-US" dirty="0" smtClean="0"/>
              <a:t>Hence, if X is not Y, then X = nothing!</a:t>
            </a:r>
          </a:p>
          <a:p>
            <a:pPr eaLnBrk="1" hangingPunct="1"/>
            <a:r>
              <a:rPr lang="en-US" dirty="0" smtClean="0"/>
              <a:t>If X = nothing, then X does not exist, which </a:t>
            </a:r>
            <a:r>
              <a:rPr lang="en-US" u="sng" dirty="0" smtClean="0"/>
              <a:t>contradicts</a:t>
            </a:r>
            <a:r>
              <a:rPr lang="en-US" dirty="0" smtClean="0"/>
              <a:t> plurality!</a:t>
            </a:r>
          </a:p>
          <a:p>
            <a:pPr eaLnBrk="1" hangingPunct="1"/>
            <a:r>
              <a:rPr lang="en-US" dirty="0" smtClean="0"/>
              <a:t>So, the very idea of plurality is contradictory and, hence, impossible!</a:t>
            </a:r>
          </a:p>
          <a:p>
            <a:pPr eaLnBrk="1" hangingPunct="1"/>
            <a:r>
              <a:rPr lang="en-US" dirty="0" smtClean="0"/>
              <a:t>Thus, </a:t>
            </a:r>
            <a:r>
              <a:rPr lang="en-US" u="sng" dirty="0" smtClean="0"/>
              <a:t>Monism</a:t>
            </a:r>
            <a:r>
              <a:rPr lang="en-US" dirty="0" smtClean="0"/>
              <a:t> must be true!</a:t>
            </a:r>
          </a:p>
          <a:p>
            <a:pPr eaLnBrk="1" hangingPunct="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Zeno</a:t>
            </a:r>
            <a:br>
              <a:rPr lang="en-US" smtClean="0"/>
            </a:br>
            <a:r>
              <a:rPr lang="en-US" smtClean="0"/>
              <a:t>(Parmenides’ Student)</a:t>
            </a:r>
            <a:endParaRPr lang="en-US" smtClean="0">
              <a:solidFill>
                <a:schemeClr val="tx1"/>
              </a:solidFill>
            </a:endParaRPr>
          </a:p>
        </p:txBody>
      </p:sp>
      <p:sp>
        <p:nvSpPr>
          <p:cNvPr id="26627" name="Rectangle 3"/>
          <p:cNvSpPr>
            <a:spLocks noGrp="1" noChangeArrowheads="1"/>
          </p:cNvSpPr>
          <p:nvPr>
            <p:ph idx="1"/>
          </p:nvPr>
        </p:nvSpPr>
        <p:spPr>
          <a:xfrm>
            <a:off x="685800" y="2362200"/>
            <a:ext cx="7772400" cy="3733800"/>
          </a:xfrm>
        </p:spPr>
        <p:txBody>
          <a:bodyPr/>
          <a:lstStyle/>
          <a:p>
            <a:pPr eaLnBrk="1" hangingPunct="1"/>
            <a:r>
              <a:rPr lang="en-US"/>
              <a:t>All change is motion; but motion is impossible as shown by the following example that generalizes to all supposed cases of motion: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smtClean="0"/>
              <a:t>Achilles and the Tortoise</a:t>
            </a:r>
          </a:p>
        </p:txBody>
      </p:sp>
      <p:sp>
        <p:nvSpPr>
          <p:cNvPr id="27651" name="Rectangle 3"/>
          <p:cNvSpPr>
            <a:spLocks noGrp="1" noChangeArrowheads="1"/>
          </p:cNvSpPr>
          <p:nvPr>
            <p:ph idx="1"/>
          </p:nvPr>
        </p:nvSpPr>
        <p:spPr/>
        <p:txBody>
          <a:bodyPr/>
          <a:lstStyle/>
          <a:p>
            <a:pPr eaLnBrk="1" hangingPunct="1">
              <a:lnSpc>
                <a:spcPct val="90000"/>
              </a:lnSpc>
            </a:pPr>
            <a:r>
              <a:rPr lang="en-US" dirty="0"/>
              <a:t>Consider a straight race course on which Achilles and the Tortoise compete</a:t>
            </a:r>
          </a:p>
          <a:p>
            <a:pPr eaLnBrk="1" hangingPunct="1">
              <a:lnSpc>
                <a:spcPct val="90000"/>
              </a:lnSpc>
            </a:pPr>
            <a:r>
              <a:rPr lang="en-US" dirty="0"/>
              <a:t>Achilles allows the Tortoise to start at the halfway point</a:t>
            </a:r>
          </a:p>
          <a:p>
            <a:pPr eaLnBrk="1" hangingPunct="1">
              <a:lnSpc>
                <a:spcPct val="90000"/>
              </a:lnSpc>
            </a:pPr>
            <a:r>
              <a:rPr lang="en-US" dirty="0"/>
              <a:t>In order for Achilles to defeat the Tortoise, Achilles must </a:t>
            </a:r>
            <a:r>
              <a:rPr lang="en-US" dirty="0" smtClean="0"/>
              <a:t>first reach </a:t>
            </a:r>
            <a:r>
              <a:rPr lang="en-US" dirty="0"/>
              <a:t>the halfway point</a:t>
            </a:r>
            <a:r>
              <a:rPr lang="en-US" dirty="0" smtClean="0"/>
              <a:t>.</a:t>
            </a:r>
          </a:p>
          <a:p>
            <a:pPr eaLnBrk="1" hangingPunct="1">
              <a:lnSpc>
                <a:spcPct val="90000"/>
              </a:lnSpc>
            </a:pPr>
            <a:r>
              <a:rPr lang="en-US" dirty="0" smtClean="0"/>
              <a:t>It will take Achilles some time to reach the halfway point</a:t>
            </a:r>
          </a:p>
          <a:p>
            <a:pPr eaLnBrk="1" hangingPunct="1">
              <a:lnSpc>
                <a:spcPct val="90000"/>
              </a:lnSpc>
            </a:pPr>
            <a:r>
              <a:rPr lang="en-US" dirty="0" smtClean="0"/>
              <a:t>In that period of time, the Tortoise will have advanced to a more distant point.</a:t>
            </a:r>
          </a:p>
          <a:p>
            <a:pPr eaLnBrk="1" hangingPunct="1">
              <a:lnSpc>
                <a:spcPct val="90000"/>
              </a:lnSpc>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14300"/>
          </a:xfrm>
        </p:spPr>
        <p:txBody>
          <a:bodyPr>
            <a:normAutofit fontScale="90000"/>
          </a:bodyPr>
          <a:lstStyle/>
          <a:p>
            <a:pPr eaLnBrk="1" fontAlgn="auto" hangingPunct="1">
              <a:spcAft>
                <a:spcPts val="0"/>
              </a:spcAft>
              <a:defRPr/>
            </a:pPr>
            <a:endParaRPr lang="en-US" smtClean="0"/>
          </a:p>
        </p:txBody>
      </p:sp>
      <p:sp>
        <p:nvSpPr>
          <p:cNvPr id="28675" name="Rectangle 3"/>
          <p:cNvSpPr>
            <a:spLocks noGrp="1" noChangeArrowheads="1"/>
          </p:cNvSpPr>
          <p:nvPr>
            <p:ph idx="1"/>
          </p:nvPr>
        </p:nvSpPr>
        <p:spPr>
          <a:xfrm>
            <a:off x="533400" y="457200"/>
            <a:ext cx="7772400" cy="4114800"/>
          </a:xfrm>
        </p:spPr>
        <p:txBody>
          <a:bodyPr/>
          <a:lstStyle/>
          <a:p>
            <a:pPr eaLnBrk="1" hangingPunct="1">
              <a:lnSpc>
                <a:spcPct val="90000"/>
              </a:lnSpc>
            </a:pPr>
            <a:r>
              <a:rPr lang="en-US" dirty="0" smtClean="0"/>
              <a:t>When </a:t>
            </a:r>
            <a:r>
              <a:rPr lang="en-US" dirty="0"/>
              <a:t>Achilles reaches that more distant point, the Tortoise will have again advanced beyond that point</a:t>
            </a:r>
          </a:p>
          <a:p>
            <a:pPr eaLnBrk="1" hangingPunct="1">
              <a:lnSpc>
                <a:spcPct val="90000"/>
              </a:lnSpc>
            </a:pPr>
            <a:r>
              <a:rPr lang="en-US" dirty="0"/>
              <a:t>This holds for every point on the tract that the Tortoise ever might occupy</a:t>
            </a:r>
            <a:r>
              <a:rPr lang="en-US" dirty="0" smtClean="0"/>
              <a:t>.</a:t>
            </a:r>
          </a:p>
          <a:p>
            <a:pPr eaLnBrk="1" hangingPunct="1"/>
            <a:r>
              <a:rPr lang="en-US" dirty="0" smtClean="0"/>
              <a:t>Hence the Tortoise must always be ahead of Achilles &amp; Achilles cannot win the race</a:t>
            </a:r>
          </a:p>
          <a:p>
            <a:pPr eaLnBrk="1" hangingPunct="1"/>
            <a:r>
              <a:rPr lang="en-US" dirty="0" smtClean="0"/>
              <a:t>The appearance of Achilles’ victory over the Tortoise can only be an illusion.</a:t>
            </a:r>
          </a:p>
          <a:p>
            <a:pPr eaLnBrk="1" hangingPunct="1"/>
            <a:r>
              <a:rPr lang="en-US" dirty="0" smtClean="0"/>
              <a:t>This generalizes to all apparent instances of motion</a:t>
            </a:r>
          </a:p>
          <a:p>
            <a:pPr eaLnBrk="1" hangingPunct="1"/>
            <a:r>
              <a:rPr lang="en-US" dirty="0" smtClean="0"/>
              <a:t>So, all motion is illusory and unreal!</a:t>
            </a:r>
          </a:p>
          <a:p>
            <a:pPr eaLnBrk="1" hangingPunct="1">
              <a:lnSpc>
                <a:spcPct val="90000"/>
              </a:lnSpc>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152400"/>
            <a:ext cx="7772400" cy="914400"/>
          </a:xfrm>
        </p:spPr>
        <p:txBody>
          <a:bodyPr/>
          <a:lstStyle/>
          <a:p>
            <a:pPr eaLnBrk="1" fontAlgn="auto" hangingPunct="1">
              <a:spcAft>
                <a:spcPts val="0"/>
              </a:spcAft>
              <a:defRPr/>
            </a:pPr>
            <a:r>
              <a:rPr lang="en-US" dirty="0" smtClean="0"/>
              <a:t>Zeno’s Intended Moral</a:t>
            </a:r>
          </a:p>
        </p:txBody>
      </p:sp>
      <p:sp>
        <p:nvSpPr>
          <p:cNvPr id="30723" name="Rectangle 3"/>
          <p:cNvSpPr>
            <a:spLocks noGrp="1" noChangeArrowheads="1"/>
          </p:cNvSpPr>
          <p:nvPr>
            <p:ph idx="1"/>
          </p:nvPr>
        </p:nvSpPr>
        <p:spPr>
          <a:xfrm>
            <a:off x="533400" y="1295400"/>
            <a:ext cx="7772400" cy="5334000"/>
          </a:xfrm>
        </p:spPr>
        <p:txBody>
          <a:bodyPr/>
          <a:lstStyle/>
          <a:p>
            <a:pPr eaLnBrk="1" hangingPunct="1"/>
            <a:r>
              <a:rPr lang="en-US"/>
              <a:t>Abstract a priori reasoning always trumps perception and empirical / a posteriori reasoning</a:t>
            </a:r>
          </a:p>
          <a:p>
            <a:pPr eaLnBrk="1" hangingPunct="1"/>
            <a:r>
              <a:rPr lang="en-US"/>
              <a:t>This is the lesson of the Pythagorean theorem</a:t>
            </a:r>
          </a:p>
          <a:p>
            <a:pPr lvl="1" eaLnBrk="1" hangingPunct="1"/>
            <a:r>
              <a:rPr lang="en-US"/>
              <a:t>We reject measurement or perception as faulty when it conflicts with the abstract reasoning that establishes the Pythagorean Theorem</a:t>
            </a:r>
          </a:p>
          <a:p>
            <a:pPr eaLnBrk="1" hangingPunct="1"/>
            <a:r>
              <a:rPr lang="en-US"/>
              <a:t>Since we go this far with the Pythagorean theorem, should we also accept Zeno’s paradox and reject motion as illusory and skeptically repudiate perception?</a:t>
            </a:r>
          </a:p>
          <a:p>
            <a:pPr lvl="1" eaLnBrk="1" hangingPunct="1"/>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Summary of Parmenides and Zeno</a:t>
            </a:r>
          </a:p>
        </p:txBody>
      </p:sp>
      <p:sp>
        <p:nvSpPr>
          <p:cNvPr id="31747" name="Rectangle 3"/>
          <p:cNvSpPr>
            <a:spLocks noGrp="1" noChangeArrowheads="1"/>
          </p:cNvSpPr>
          <p:nvPr>
            <p:ph idx="1"/>
          </p:nvPr>
        </p:nvSpPr>
        <p:spPr/>
        <p:txBody>
          <a:bodyPr/>
          <a:lstStyle/>
          <a:p>
            <a:pPr eaLnBrk="1" hangingPunct="1"/>
            <a:r>
              <a:rPr lang="en-US"/>
              <a:t>Monism is true; motion and plurality are impossible and illusory</a:t>
            </a:r>
          </a:p>
          <a:p>
            <a:pPr eaLnBrk="1" hangingPunct="1"/>
            <a:r>
              <a:rPr lang="en-US"/>
              <a:t>Favor Abstract Reasoning over Perception </a:t>
            </a:r>
          </a:p>
          <a:p>
            <a:pPr eaLnBrk="1" hangingPunct="1"/>
            <a:r>
              <a:rPr lang="en-US"/>
              <a:t>Distinguish knowledge from mere (false) opinion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flipV="1">
            <a:off x="685800" y="0"/>
            <a:ext cx="7772400" cy="228600"/>
          </a:xfrm>
        </p:spPr>
        <p:txBody>
          <a:bodyPr>
            <a:normAutofit fontScale="90000"/>
          </a:bodyPr>
          <a:lstStyle/>
          <a:p>
            <a:pPr eaLnBrk="1" fontAlgn="auto" hangingPunct="1">
              <a:spcAft>
                <a:spcPts val="0"/>
              </a:spcAft>
              <a:defRPr/>
            </a:pPr>
            <a:endParaRPr lang="en-US" smtClean="0"/>
          </a:p>
        </p:txBody>
      </p:sp>
      <p:sp>
        <p:nvSpPr>
          <p:cNvPr id="32771" name="Rectangle 3"/>
          <p:cNvSpPr>
            <a:spLocks noGrp="1" noChangeArrowheads="1"/>
          </p:cNvSpPr>
          <p:nvPr>
            <p:ph idx="1"/>
          </p:nvPr>
        </p:nvSpPr>
        <p:spPr>
          <a:xfrm>
            <a:off x="533400" y="304800"/>
            <a:ext cx="7772400" cy="5638800"/>
          </a:xfrm>
        </p:spPr>
        <p:txBody>
          <a:bodyPr/>
          <a:lstStyle/>
          <a:p>
            <a:pPr eaLnBrk="1" hangingPunct="1">
              <a:lnSpc>
                <a:spcPct val="90000"/>
              </a:lnSpc>
            </a:pPr>
            <a:r>
              <a:rPr lang="en-US"/>
              <a:t>Knowledge requires a certain unchanging representation that </a:t>
            </a:r>
            <a:r>
              <a:rPr lang="en-US" u="sng"/>
              <a:t>corresponds</a:t>
            </a:r>
            <a:r>
              <a:rPr lang="en-US"/>
              <a:t> to what is represented</a:t>
            </a:r>
          </a:p>
          <a:p>
            <a:pPr lvl="1" eaLnBrk="1" hangingPunct="1">
              <a:lnSpc>
                <a:spcPct val="90000"/>
              </a:lnSpc>
            </a:pPr>
            <a:r>
              <a:rPr lang="en-US"/>
              <a:t>Knowledge is like a photograph</a:t>
            </a:r>
          </a:p>
          <a:p>
            <a:pPr eaLnBrk="1" hangingPunct="1">
              <a:lnSpc>
                <a:spcPct val="90000"/>
              </a:lnSpc>
            </a:pPr>
            <a:r>
              <a:rPr lang="en-US"/>
              <a:t>What changes cannot be so represented</a:t>
            </a:r>
          </a:p>
          <a:p>
            <a:pPr lvl="1" eaLnBrk="1" hangingPunct="1">
              <a:lnSpc>
                <a:spcPct val="90000"/>
              </a:lnSpc>
            </a:pPr>
            <a:r>
              <a:rPr lang="en-US"/>
              <a:t>A photograph, which is </a:t>
            </a:r>
            <a:r>
              <a:rPr lang="en-US" u="sng"/>
              <a:t>fixed</a:t>
            </a:r>
            <a:r>
              <a:rPr lang="en-US"/>
              <a:t>, cannot accurately depict what is in </a:t>
            </a:r>
            <a:r>
              <a:rPr lang="en-US" u="sng"/>
              <a:t>flux</a:t>
            </a:r>
            <a:endParaRPr lang="en-US"/>
          </a:p>
          <a:p>
            <a:pPr eaLnBrk="1" hangingPunct="1">
              <a:lnSpc>
                <a:spcPct val="90000"/>
              </a:lnSpc>
            </a:pPr>
            <a:r>
              <a:rPr lang="en-US"/>
              <a:t>So, knowledge of change is impossible</a:t>
            </a:r>
          </a:p>
          <a:p>
            <a:pPr eaLnBrk="1" hangingPunct="1">
              <a:lnSpc>
                <a:spcPct val="90000"/>
              </a:lnSpc>
            </a:pPr>
            <a:r>
              <a:rPr lang="en-US"/>
              <a:t>What is real can be known, so change can’t be real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698500"/>
          </a:xfrm>
        </p:spPr>
        <p:txBody>
          <a:bodyPr>
            <a:normAutofit fontScale="90000"/>
          </a:bodyPr>
          <a:lstStyle/>
          <a:p>
            <a:pPr eaLnBrk="1" fontAlgn="auto" hangingPunct="1">
              <a:spcAft>
                <a:spcPts val="0"/>
              </a:spcAft>
              <a:defRPr/>
            </a:pPr>
            <a:r>
              <a:rPr lang="en-US" smtClean="0">
                <a:hlinkClick r:id="rId4"/>
              </a:rPr>
              <a:t>The Mask</a:t>
            </a:r>
            <a:endParaRPr lang="en-US" smtClean="0"/>
          </a:p>
        </p:txBody>
      </p:sp>
      <p:sp>
        <p:nvSpPr>
          <p:cNvPr id="6147" name="Rectangle 3"/>
          <p:cNvSpPr>
            <a:spLocks noGrp="1" noChangeArrowheads="1"/>
          </p:cNvSpPr>
          <p:nvPr>
            <p:ph idx="1"/>
          </p:nvPr>
        </p:nvSpPr>
        <p:spPr/>
        <p:txBody>
          <a:bodyPr/>
          <a:lstStyle/>
          <a:p>
            <a:pPr eaLnBrk="1" hangingPunct="1">
              <a:lnSpc>
                <a:spcPct val="90000"/>
              </a:lnSpc>
            </a:pPr>
            <a:r>
              <a:rPr lang="en-US" dirty="0"/>
              <a:t>We know that the nose in </a:t>
            </a:r>
            <a:r>
              <a:rPr lang="en-US" dirty="0">
                <a:hlinkClick r:id="rId5"/>
              </a:rPr>
              <a:t>the mask </a:t>
            </a:r>
            <a:r>
              <a:rPr lang="en-US" dirty="0"/>
              <a:t>does not </a:t>
            </a:r>
            <a:r>
              <a:rPr lang="en-US" dirty="0" smtClean="0"/>
              <a:t>change </a:t>
            </a:r>
            <a:r>
              <a:rPr lang="en-US" sz="800" dirty="0" smtClean="0">
                <a:hlinkClick r:id="rId5"/>
              </a:rPr>
              <a:t>http://3t.kyb.tuebingen.mpg.de/bu/demo/mask/index.html</a:t>
            </a:r>
            <a:endParaRPr lang="en-US" sz="800"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r>
              <a:rPr lang="en-US" dirty="0" smtClean="0"/>
              <a:t>Nevertheless</a:t>
            </a:r>
            <a:r>
              <a:rPr lang="en-US" dirty="0"/>
              <a:t>, we see it as changing</a:t>
            </a:r>
          </a:p>
          <a:p>
            <a:pPr eaLnBrk="1" hangingPunct="1">
              <a:lnSpc>
                <a:spcPct val="90000"/>
              </a:lnSpc>
            </a:pPr>
            <a:r>
              <a:rPr lang="en-US" dirty="0"/>
              <a:t>Does this show that perception is not influenced by knowledge?</a:t>
            </a:r>
          </a:p>
          <a:p>
            <a:pPr eaLnBrk="1" hangingPunct="1">
              <a:lnSpc>
                <a:spcPct val="90000"/>
              </a:lnSpc>
            </a:pPr>
            <a:endParaRPr lang="en-US" dirty="0"/>
          </a:p>
          <a:p>
            <a:pPr eaLnBrk="1" hangingPunct="1">
              <a:lnSpc>
                <a:spcPct val="90000"/>
              </a:lnSpc>
              <a:buFontTx/>
              <a:buNone/>
            </a:pPr>
            <a:r>
              <a:rPr lang="en-US" dirty="0"/>
              <a:t/>
            </a:r>
            <a:br>
              <a:rPr lang="en-US" dirty="0"/>
            </a:br>
            <a:endParaRPr lang="en-US" dirty="0"/>
          </a:p>
        </p:txBody>
      </p:sp>
      <p:pic>
        <p:nvPicPr>
          <p:cNvPr id="5" name="hollow-face-mask.mpg">
            <a:hlinkClick r:id="" action="ppaction://media"/>
          </p:cNvPr>
          <p:cNvPicPr>
            <a:picLocks noRot="1" noChangeAspect="1"/>
          </p:cNvPicPr>
          <p:nvPr>
            <a:videoFile r:link="rId1"/>
          </p:nvPr>
        </p:nvPicPr>
        <p:blipFill>
          <a:blip r:embed="rId6" cstate="print"/>
          <a:stretch>
            <a:fillRect/>
          </a:stretch>
        </p:blipFill>
        <p:spPr>
          <a:xfrm>
            <a:off x="5562600" y="220980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smtClean="0"/>
              <a:t>Change Blindness</a:t>
            </a:r>
          </a:p>
        </p:txBody>
      </p:sp>
      <p:sp>
        <p:nvSpPr>
          <p:cNvPr id="7171" name="Rectangle 3"/>
          <p:cNvSpPr>
            <a:spLocks noGrp="1" noChangeArrowheads="1"/>
          </p:cNvSpPr>
          <p:nvPr>
            <p:ph idx="1"/>
          </p:nvPr>
        </p:nvSpPr>
        <p:spPr>
          <a:xfrm>
            <a:off x="304800" y="1981200"/>
            <a:ext cx="8610600" cy="4114800"/>
          </a:xfrm>
        </p:spPr>
        <p:txBody>
          <a:bodyPr/>
          <a:lstStyle/>
          <a:p>
            <a:pPr eaLnBrk="1" hangingPunct="1"/>
            <a:r>
              <a:rPr lang="en-US" dirty="0"/>
              <a:t>See the work of </a:t>
            </a:r>
            <a:r>
              <a:rPr lang="en-US" dirty="0">
                <a:hlinkClick r:id="rId2"/>
              </a:rPr>
              <a:t>Daniel Simons </a:t>
            </a:r>
            <a:r>
              <a:rPr lang="en-US" dirty="0"/>
              <a:t>at</a:t>
            </a:r>
          </a:p>
          <a:p>
            <a:pPr eaLnBrk="1" hangingPunct="1"/>
            <a:r>
              <a:rPr lang="en-US" sz="2400" dirty="0" smtClean="0">
                <a:hlinkClick r:id="rId3"/>
              </a:rPr>
              <a:t>http://www.simonslab.com/</a:t>
            </a:r>
            <a:endParaRPr lang="en-US" sz="2400" dirty="0"/>
          </a:p>
          <a:p>
            <a:pPr eaLnBrk="1" hangingPunct="1"/>
            <a:r>
              <a:rPr lang="en-US" sz="2400" dirty="0"/>
              <a:t>Especially </a:t>
            </a:r>
            <a:r>
              <a:rPr lang="en-US" sz="2400" dirty="0">
                <a:hlinkClick r:id="rId4"/>
              </a:rPr>
              <a:t>http://viscog.beckman.uiuc.edu/grafs/demos/15.html</a:t>
            </a:r>
            <a:endParaRPr lang="en-US" sz="2400" dirty="0"/>
          </a:p>
          <a:p>
            <a:pPr eaLnBrk="1" hangingPunct="1"/>
            <a:r>
              <a:rPr lang="en-US" sz="2400" dirty="0">
                <a:hlinkClick r:id="rId5"/>
              </a:rPr>
              <a:t>http://viscog.beckman.uiuc.edu/flashmovie/12.php</a:t>
            </a:r>
            <a:endParaRPr lang="en-US" sz="2400" dirty="0"/>
          </a:p>
          <a:p>
            <a:pPr eaLnBrk="1" hangingPunct="1"/>
            <a:endParaRPr lang="en-US" sz="2400" dirty="0"/>
          </a:p>
          <a:p>
            <a:pPr eaLnBrk="1" hangingPunct="1">
              <a:buFontTx/>
              <a:buNone/>
            </a:pP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smtClean="0"/>
              <a:t>What’s the Moral of the Story?</a:t>
            </a:r>
          </a:p>
        </p:txBody>
      </p:sp>
      <p:sp>
        <p:nvSpPr>
          <p:cNvPr id="8195" name="Rectangle 3"/>
          <p:cNvSpPr>
            <a:spLocks noGrp="1" noChangeArrowheads="1"/>
          </p:cNvSpPr>
          <p:nvPr>
            <p:ph idx="1"/>
          </p:nvPr>
        </p:nvSpPr>
        <p:spPr>
          <a:xfrm>
            <a:off x="533400" y="2057400"/>
            <a:ext cx="7772400" cy="4572000"/>
          </a:xfrm>
        </p:spPr>
        <p:txBody>
          <a:bodyPr/>
          <a:lstStyle/>
          <a:p>
            <a:pPr eaLnBrk="1" hangingPunct="1"/>
            <a:r>
              <a:rPr lang="en-US"/>
              <a:t>If perception is top down, then how the ancients saw their world may have differed from the way we see our world</a:t>
            </a:r>
          </a:p>
          <a:p>
            <a:pPr eaLnBrk="1" hangingPunct="1"/>
            <a:r>
              <a:rPr lang="en-US"/>
              <a:t>Perception and Knowledge can conflict (The mask and the square)</a:t>
            </a:r>
          </a:p>
          <a:p>
            <a:pPr eaLnBrk="1" hangingPunct="1"/>
            <a:r>
              <a:rPr lang="en-US"/>
              <a:t>When should we trust perception?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66750"/>
            <a:ext cx="7772400" cy="1085850"/>
          </a:xfrm>
        </p:spPr>
        <p:txBody>
          <a:bodyPr>
            <a:normAutofit fontScale="90000"/>
          </a:bodyPr>
          <a:lstStyle/>
          <a:p>
            <a:pPr eaLnBrk="1" fontAlgn="auto" hangingPunct="1">
              <a:spcAft>
                <a:spcPts val="0"/>
              </a:spcAft>
              <a:defRPr/>
            </a:pPr>
            <a:r>
              <a:rPr lang="en-US" smtClean="0"/>
              <a:t>Early Ancient Greek Philosophers and Questions 2000 Years Before Science</a:t>
            </a:r>
          </a:p>
        </p:txBody>
      </p:sp>
      <p:sp>
        <p:nvSpPr>
          <p:cNvPr id="9219" name="Rectangle 3"/>
          <p:cNvSpPr>
            <a:spLocks noGrp="1" noChangeArrowheads="1"/>
          </p:cNvSpPr>
          <p:nvPr>
            <p:ph idx="1"/>
          </p:nvPr>
        </p:nvSpPr>
        <p:spPr>
          <a:xfrm>
            <a:off x="685800" y="2590800"/>
            <a:ext cx="7772400" cy="3505200"/>
          </a:xfrm>
        </p:spPr>
        <p:txBody>
          <a:bodyPr/>
          <a:lstStyle/>
          <a:p>
            <a:pPr eaLnBrk="1" hangingPunct="1"/>
            <a:r>
              <a:rPr lang="en-US"/>
              <a:t>Is the physical universe orderly or random?</a:t>
            </a:r>
          </a:p>
          <a:p>
            <a:pPr lvl="1" eaLnBrk="1" hangingPunct="1"/>
            <a:r>
              <a:rPr lang="en-US"/>
              <a:t>Some change appears regular; some does not.  Why?</a:t>
            </a:r>
          </a:p>
          <a:p>
            <a:pPr lvl="1" eaLnBrk="1" hangingPunct="1"/>
            <a:r>
              <a:rPr lang="en-US"/>
              <a:t>Is the universe determined by capricious gods or something fixed, constant and knowable?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dirty="0" smtClean="0"/>
              <a:t>Ancient Philosophy and the Quest for Knowledge</a:t>
            </a:r>
          </a:p>
        </p:txBody>
      </p:sp>
      <p:sp>
        <p:nvSpPr>
          <p:cNvPr id="10243" name="Rectangle 3"/>
          <p:cNvSpPr>
            <a:spLocks noGrp="1" noChangeArrowheads="1"/>
          </p:cNvSpPr>
          <p:nvPr>
            <p:ph idx="1"/>
          </p:nvPr>
        </p:nvSpPr>
        <p:spPr>
          <a:xfrm>
            <a:off x="685800" y="1524000"/>
            <a:ext cx="7772400" cy="4953000"/>
          </a:xfrm>
        </p:spPr>
        <p:txBody>
          <a:bodyPr/>
          <a:lstStyle/>
          <a:p>
            <a:pPr eaLnBrk="1" hangingPunct="1"/>
            <a:r>
              <a:rPr lang="en-US">
                <a:hlinkClick r:id="rId3"/>
              </a:rPr>
              <a:t>Ancient Greece (map)</a:t>
            </a:r>
            <a:r>
              <a:rPr lang="en-US"/>
              <a:t> </a:t>
            </a:r>
          </a:p>
          <a:p>
            <a:pPr eaLnBrk="1" hangingPunct="1"/>
            <a:r>
              <a:rPr lang="en-US"/>
              <a:t>Presocratics = Ancient Greek Philosophers (600-470 bc) who lived before the time of Socrates (470-399 bc)</a:t>
            </a:r>
          </a:p>
          <a:p>
            <a:pPr eaLnBrk="1" hangingPunct="1"/>
            <a:r>
              <a:rPr lang="en-US"/>
              <a:t>Some Presocratics accept the reality of observable and orderly change; others deny it</a:t>
            </a:r>
          </a:p>
          <a:p>
            <a:pPr eaLnBrk="1" hangingPunct="1"/>
            <a:r>
              <a:rPr lang="en-US"/>
              <a:t>Some Presocratics are skeptical regarding perception. </a:t>
            </a:r>
          </a:p>
          <a:p>
            <a:pPr lvl="1" eaLnBrk="1" hangingPunct="1"/>
            <a:r>
              <a:rPr lang="en-US"/>
              <a:t>A </a:t>
            </a:r>
            <a:r>
              <a:rPr lang="en-US" u="sng"/>
              <a:t>skeptic</a:t>
            </a:r>
            <a:r>
              <a:rPr lang="en-US"/>
              <a:t> denies that genuine knowledge (of a specified type) is possible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Presocratics Who Affirm the Reality and Intelligibility of Change</a:t>
            </a:r>
          </a:p>
        </p:txBody>
      </p:sp>
      <p:sp>
        <p:nvSpPr>
          <p:cNvPr id="11267" name="Rectangle 3"/>
          <p:cNvSpPr>
            <a:spLocks noGrp="1" noChangeArrowheads="1"/>
          </p:cNvSpPr>
          <p:nvPr>
            <p:ph idx="1"/>
          </p:nvPr>
        </p:nvSpPr>
        <p:spPr>
          <a:xfrm>
            <a:off x="685800" y="2667000"/>
            <a:ext cx="7772400" cy="3429000"/>
          </a:xfrm>
        </p:spPr>
        <p:txBody>
          <a:bodyPr/>
          <a:lstStyle/>
          <a:p>
            <a:pPr eaLnBrk="1" hangingPunct="1"/>
            <a:r>
              <a:rPr lang="en-US" b="1"/>
              <a:t>Thales </a:t>
            </a:r>
            <a:r>
              <a:rPr lang="en-US"/>
              <a:t>(600 BC) &amp; </a:t>
            </a:r>
            <a:r>
              <a:rPr lang="en-US" b="1"/>
              <a:t>Reductionism</a:t>
            </a:r>
            <a:endParaRPr lang="en-US" u="sng"/>
          </a:p>
          <a:p>
            <a:pPr lvl="1" eaLnBrk="1" hangingPunct="1"/>
            <a:r>
              <a:rPr lang="en-US"/>
              <a:t>Things aren’t what they </a:t>
            </a:r>
            <a:r>
              <a:rPr lang="en-US" u="sng"/>
              <a:t>appear</a:t>
            </a:r>
            <a:r>
              <a:rPr lang="en-US"/>
              <a:t> to be</a:t>
            </a:r>
          </a:p>
          <a:p>
            <a:pPr lvl="1" eaLnBrk="1" hangingPunct="1"/>
            <a:r>
              <a:rPr lang="en-US"/>
              <a:t>Contrary to appearance,  </a:t>
            </a:r>
            <a:r>
              <a:rPr lang="en-US" u="sng"/>
              <a:t>everything is really water!</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28600"/>
            <a:ext cx="7924800" cy="838200"/>
          </a:xfrm>
        </p:spPr>
        <p:txBody>
          <a:bodyPr/>
          <a:lstStyle/>
          <a:p>
            <a:pPr eaLnBrk="1" fontAlgn="auto" hangingPunct="1">
              <a:spcAft>
                <a:spcPts val="0"/>
              </a:spcAft>
              <a:defRPr/>
            </a:pPr>
            <a:r>
              <a:rPr lang="en-US" smtClean="0"/>
              <a:t>Thales</a:t>
            </a:r>
          </a:p>
        </p:txBody>
      </p:sp>
      <p:sp>
        <p:nvSpPr>
          <p:cNvPr id="12291" name="Rectangle 3"/>
          <p:cNvSpPr>
            <a:spLocks noGrp="1" noChangeArrowheads="1"/>
          </p:cNvSpPr>
          <p:nvPr>
            <p:ph idx="1"/>
          </p:nvPr>
        </p:nvSpPr>
        <p:spPr>
          <a:xfrm>
            <a:off x="533400" y="1447800"/>
            <a:ext cx="7772400" cy="4495800"/>
          </a:xfrm>
        </p:spPr>
        <p:txBody>
          <a:bodyPr/>
          <a:lstStyle/>
          <a:p>
            <a:pPr lvl="1" eaLnBrk="1" hangingPunct="1"/>
            <a:r>
              <a:rPr lang="en-US" dirty="0"/>
              <a:t>Since everything is water, all change is regular, predictable and determined by the </a:t>
            </a:r>
            <a:r>
              <a:rPr lang="en-US" i="1" dirty="0"/>
              <a:t>internal nature of water</a:t>
            </a:r>
          </a:p>
          <a:p>
            <a:pPr lvl="1" eaLnBrk="1" hangingPunct="1"/>
            <a:r>
              <a:rPr lang="en-US" dirty="0"/>
              <a:t>We can understand everything just by understanding what water really is</a:t>
            </a:r>
          </a:p>
          <a:p>
            <a:pPr lvl="1" eaLnBrk="1" hangingPunct="1"/>
            <a:r>
              <a:rPr lang="en-US" dirty="0"/>
              <a:t>Explanation by </a:t>
            </a:r>
            <a:r>
              <a:rPr lang="en-US" b="1" i="1" u="sng" dirty="0"/>
              <a:t>reduction</a:t>
            </a:r>
            <a:r>
              <a:rPr lang="en-US" b="1" u="sng" dirty="0"/>
              <a:t> to the unobservable</a:t>
            </a:r>
          </a:p>
          <a:p>
            <a:pPr lvl="2" eaLnBrk="1" hangingPunct="1"/>
            <a:r>
              <a:rPr lang="en-US" sz="2000" i="1" dirty="0"/>
              <a:t>Many things do not appear to be water</a:t>
            </a:r>
          </a:p>
          <a:p>
            <a:pPr lvl="2" eaLnBrk="1" hangingPunct="1"/>
            <a:r>
              <a:rPr lang="en-US" sz="2000" i="1" dirty="0"/>
              <a:t>Nevertheless, they really are water</a:t>
            </a:r>
          </a:p>
          <a:p>
            <a:pPr lvl="2" eaLnBrk="1" hangingPunct="1"/>
            <a:r>
              <a:rPr lang="en-US" sz="2000" i="1" dirty="0"/>
              <a:t>So, things are not as they appear in perception</a:t>
            </a:r>
          </a:p>
          <a:p>
            <a:pPr lvl="2" eaLnBrk="1" hangingPunct="1"/>
            <a:r>
              <a:rPr lang="en-US" sz="2000" i="1" dirty="0"/>
              <a:t>Hence, the problem of skepticism with respect to perception arises</a:t>
            </a:r>
          </a:p>
          <a:p>
            <a:pPr lvl="2" eaLnBrk="1" hangingPunct="1"/>
            <a:endParaRPr lang="en-US" sz="2000" i="1" dirty="0"/>
          </a:p>
          <a:p>
            <a:pPr eaLnBrk="1" hangingPunct="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553</TotalTime>
  <Words>1528</Words>
  <Application>Microsoft Office PowerPoint</Application>
  <PresentationFormat>On-screen Show (4:3)</PresentationFormat>
  <Paragraphs>180</Paragraphs>
  <Slides>27</Slides>
  <Notes>3</Notes>
  <HiddenSlides>0</HiddenSlides>
  <MMClips>2</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What it’s Like to Be Ancient</vt:lpstr>
      <vt:lpstr>Or Is Perception Bottom Up?</vt:lpstr>
      <vt:lpstr>The Mask</vt:lpstr>
      <vt:lpstr>Change Blindness</vt:lpstr>
      <vt:lpstr>What’s the Moral of the Story?</vt:lpstr>
      <vt:lpstr>Early Ancient Greek Philosophers and Questions 2000 Years Before Science</vt:lpstr>
      <vt:lpstr>Ancient Philosophy and the Quest for Knowledge</vt:lpstr>
      <vt:lpstr>Presocratics Who Affirm the Reality and Intelligibility of Change</vt:lpstr>
      <vt:lpstr>Thales</vt:lpstr>
      <vt:lpstr>Pythagoras (560 BC)</vt:lpstr>
      <vt:lpstr>Pythagorean Theorem</vt:lpstr>
      <vt:lpstr>Algebraic Proof of Pythagorean Theorem</vt:lpstr>
      <vt:lpstr>Pythagorean Theorem and Two Types of Knowledge</vt:lpstr>
      <vt:lpstr>Irrational Numbers</vt:lpstr>
      <vt:lpstr>Heraclitus (540 BC)</vt:lpstr>
      <vt:lpstr>Atomists: Democritus (460 BC)</vt:lpstr>
      <vt:lpstr>Slide 17</vt:lpstr>
      <vt:lpstr>Presocratics Who Deny Reality of Change, Motion, Plurality and Reject Perception</vt:lpstr>
      <vt:lpstr>Parmenides (500 BC)</vt:lpstr>
      <vt:lpstr>An Argument for Monism</vt:lpstr>
      <vt:lpstr>Argument against plurality</vt:lpstr>
      <vt:lpstr>Zeno (Parmenides’ Student)</vt:lpstr>
      <vt:lpstr>Achilles and the Tortoise</vt:lpstr>
      <vt:lpstr>Slide 24</vt:lpstr>
      <vt:lpstr>Zeno’s Intended Moral</vt:lpstr>
      <vt:lpstr>Summary of Parmenides and Zeno</vt:lpstr>
      <vt:lpstr>Slide 27</vt:lpstr>
    </vt:vector>
  </TitlesOfParts>
  <Company>UA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Presocratics</dc:title>
  <dc:creator>Administrator</dc:creator>
  <cp:lastModifiedBy>maloney</cp:lastModifiedBy>
  <cp:revision>69</cp:revision>
  <dcterms:created xsi:type="dcterms:W3CDTF">2009-08-25T06:46:52Z</dcterms:created>
  <dcterms:modified xsi:type="dcterms:W3CDTF">2011-08-22T23:14:40Z</dcterms:modified>
</cp:coreProperties>
</file>