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8"/>
  </p:notesMasterIdLst>
  <p:sldIdLst>
    <p:sldId id="283" r:id="rId2"/>
    <p:sldId id="282" r:id="rId3"/>
    <p:sldId id="279" r:id="rId4"/>
    <p:sldId id="278" r:id="rId5"/>
    <p:sldId id="277" r:id="rId6"/>
    <p:sldId id="275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13" autoAdjust="0"/>
  </p:normalViewPr>
  <p:slideViewPr>
    <p:cSldViewPr showGuides="1">
      <p:cViewPr varScale="1">
        <p:scale>
          <a:sx n="99" d="100"/>
          <a:sy n="99" d="100"/>
        </p:scale>
        <p:origin x="-3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1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9F7D3E-23AD-A245-B147-8D23419C4C58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22B1E-8789-8548-A306-545E330F4C9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2F796-4A1C-6445-89FB-A766949F914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FB1B2-245E-994B-93E6-8AB01D5D195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A8563-CEA0-774B-BA0B-A2CB1293BB0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C45D3-38DE-AC42-A13C-FE085361095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F9732-6355-3547-A8D8-DE6430A64EC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5618D-9C15-C247-B317-BC802E48E79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87005-F847-5142-83DA-25CF7B2BCCA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93330-E1DF-EF45-8F96-3404BC72C7C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D69D3-2287-5A4C-951C-A2CDCA84D7F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32D6C-BD22-5442-B3A5-54DCE14736C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BCBCBC"/>
                </a:solidFill>
              </a:defRPr>
            </a:lvl1pPr>
          </a:lstStyle>
          <a:p>
            <a:fld id="{EB3CB520-B697-C94F-996F-CF727E4ADD9B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3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charset="2"/>
        <a:buChar char="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charset="2"/>
        <a:buChar char=""/>
        <a:defRPr sz="22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charset="2"/>
        <a:buChar char="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charset="2"/>
        <a:buChar char="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0" dirty="0"/>
              <a:t>The </a:t>
            </a:r>
            <a:r>
              <a:rPr lang="en-US" sz="3200" b="0" dirty="0" err="1"/>
              <a:t>Meno’s</a:t>
            </a:r>
            <a:r>
              <a:rPr lang="en-US" sz="3200" b="0" dirty="0"/>
              <a:t> Doctrine of </a:t>
            </a:r>
            <a:r>
              <a:rPr lang="en-US" sz="3200" b="0" dirty="0" smtClean="0"/>
              <a:t>Innate Knowledge</a:t>
            </a:r>
            <a:endParaRPr lang="en-US" sz="3200" b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9144000" cy="4648200"/>
          </a:xfrm>
        </p:spPr>
        <p:txBody>
          <a:bodyPr/>
          <a:lstStyle/>
          <a:p>
            <a:r>
              <a:rPr lang="en-US" dirty="0"/>
              <a:t>In its most basic form, </a:t>
            </a:r>
            <a:r>
              <a:rPr lang="en-US" b="1" u="sng" dirty="0" smtClean="0"/>
              <a:t>learning </a:t>
            </a:r>
            <a:r>
              <a:rPr lang="en-US" b="1" u="sng" dirty="0"/>
              <a:t>is </a:t>
            </a:r>
            <a:r>
              <a:rPr lang="en-US" b="1" u="sng" dirty="0" smtClean="0"/>
              <a:t>perceptual classification</a:t>
            </a:r>
            <a:endParaRPr lang="en-US" b="1" dirty="0"/>
          </a:p>
          <a:p>
            <a:r>
              <a:rPr lang="en-US" dirty="0" smtClean="0"/>
              <a:t>Perceptual classification </a:t>
            </a:r>
            <a:r>
              <a:rPr lang="en-US" dirty="0" smtClean="0"/>
              <a:t>involves judging or </a:t>
            </a:r>
            <a:r>
              <a:rPr lang="en-US" dirty="0" smtClean="0"/>
              <a:t>believing that an observed object, </a:t>
            </a:r>
            <a:r>
              <a:rPr lang="en-US" b="1" i="1" dirty="0" smtClean="0"/>
              <a:t>x</a:t>
            </a:r>
            <a:r>
              <a:rPr lang="en-US" dirty="0" smtClean="0"/>
              <a:t>, falls within the class, category, type, kind or species, </a:t>
            </a:r>
            <a:r>
              <a:rPr lang="en-US" b="1" i="1" dirty="0" smtClean="0"/>
              <a:t>F</a:t>
            </a:r>
            <a:endParaRPr lang="en-US" b="1" i="1" dirty="0"/>
          </a:p>
          <a:p>
            <a:pPr lvl="1"/>
            <a:r>
              <a:rPr lang="en-US" dirty="0"/>
              <a:t>e.g. </a:t>
            </a:r>
            <a:r>
              <a:rPr lang="en-US" b="1" i="1" u="sng" dirty="0" smtClean="0"/>
              <a:t>This</a:t>
            </a:r>
            <a:r>
              <a:rPr lang="en-US" b="1" dirty="0" smtClean="0"/>
              <a:t> </a:t>
            </a:r>
            <a:r>
              <a:rPr lang="en-US" dirty="0"/>
              <a:t>is a </a:t>
            </a:r>
            <a:r>
              <a:rPr lang="en-US" b="1" i="1" u="sng" dirty="0" smtClean="0"/>
              <a:t>dog</a:t>
            </a:r>
            <a:r>
              <a:rPr lang="en-US" b="1" i="1" dirty="0" smtClean="0"/>
              <a:t>!</a:t>
            </a:r>
            <a:endParaRPr lang="en-US" dirty="0"/>
          </a:p>
          <a:p>
            <a:pPr lvl="1"/>
            <a:r>
              <a:rPr lang="en-US" dirty="0"/>
              <a:t>e.g. </a:t>
            </a:r>
            <a:r>
              <a:rPr lang="en-US" b="1" i="1" u="sng" dirty="0" smtClean="0"/>
              <a:t>That</a:t>
            </a:r>
            <a:r>
              <a:rPr lang="en-US" dirty="0" smtClean="0"/>
              <a:t> </a:t>
            </a:r>
            <a:r>
              <a:rPr lang="en-US" dirty="0"/>
              <a:t>is a </a:t>
            </a:r>
            <a:r>
              <a:rPr lang="en-US" b="1" i="1" u="sng" dirty="0" smtClean="0"/>
              <a:t>cat</a:t>
            </a:r>
            <a:r>
              <a:rPr lang="en-US" b="1" i="1" dirty="0" smtClean="0"/>
              <a:t>!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EC73-5F2F-7943-AF04-AE162E536BE2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714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"/>
            <a:ext cx="7772400" cy="6324600"/>
          </a:xfrm>
        </p:spPr>
        <p:txBody>
          <a:bodyPr/>
          <a:lstStyle/>
          <a:p>
            <a:pPr lvl="1"/>
            <a:endParaRPr lang="en-US" dirty="0" smtClean="0"/>
          </a:p>
          <a:p>
            <a:r>
              <a:rPr lang="en-US" dirty="0" smtClean="0"/>
              <a:t>To classify </a:t>
            </a:r>
            <a:r>
              <a:rPr lang="en-US" u="sng" dirty="0" smtClean="0"/>
              <a:t>x as F</a:t>
            </a:r>
            <a:r>
              <a:rPr lang="en-US" dirty="0" smtClean="0"/>
              <a:t>, one must </a:t>
            </a:r>
            <a:r>
              <a:rPr lang="en-US" u="sng" dirty="0" smtClean="0"/>
              <a:t>first</a:t>
            </a:r>
            <a:r>
              <a:rPr lang="en-US" dirty="0" smtClean="0"/>
              <a:t> know </a:t>
            </a:r>
            <a:r>
              <a:rPr lang="en-US" u="sng" dirty="0" smtClean="0"/>
              <a:t>what an F</a:t>
            </a:r>
            <a:r>
              <a:rPr lang="en-US" dirty="0" smtClean="0"/>
              <a:t> is</a:t>
            </a:r>
          </a:p>
          <a:p>
            <a:pPr lvl="1"/>
            <a:r>
              <a:rPr lang="en-US" dirty="0" smtClean="0"/>
              <a:t>e.g. to classify something as a dog or cat, one must first know what a dog or cat is</a:t>
            </a:r>
          </a:p>
          <a:p>
            <a:r>
              <a:rPr lang="en-US" dirty="0" smtClean="0"/>
              <a:t>To know what an F is (the </a:t>
            </a:r>
            <a:r>
              <a:rPr lang="en-US" u="sng" dirty="0" smtClean="0"/>
              <a:t>Form of F</a:t>
            </a:r>
            <a:r>
              <a:rPr lang="en-US" dirty="0" smtClean="0"/>
              <a:t>), one must have knowledge of what is </a:t>
            </a:r>
            <a:r>
              <a:rPr lang="en-US" u="sng" dirty="0" smtClean="0"/>
              <a:t>Universal</a:t>
            </a:r>
            <a:r>
              <a:rPr lang="en-US" dirty="0" smtClean="0"/>
              <a:t> and </a:t>
            </a:r>
            <a:r>
              <a:rPr lang="en-US" u="sng" dirty="0" smtClean="0"/>
              <a:t>Essential</a:t>
            </a:r>
            <a:r>
              <a:rPr lang="en-US" dirty="0" smtClean="0"/>
              <a:t> to being an F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.g. knowing what a dog or cat is requires knowing what is characteristic of and necessarily common to all dogs or cats</a:t>
            </a:r>
          </a:p>
          <a:p>
            <a:r>
              <a:rPr lang="en-US" dirty="0" smtClean="0"/>
              <a:t>Knowledge of what is Universal and Essential requires knowledge of </a:t>
            </a:r>
            <a:r>
              <a:rPr lang="en-US" b="1" u="sng" dirty="0" smtClean="0"/>
              <a:t>objectively true definitions that represent Forms</a:t>
            </a:r>
            <a:endParaRPr lang="en-US" b="1" u="sng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B826-BFAF-754D-BC7C-6DA36228A0D5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096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381000"/>
            <a:ext cx="8610600" cy="6248400"/>
          </a:xfrm>
        </p:spPr>
        <p:txBody>
          <a:bodyPr/>
          <a:lstStyle/>
          <a:p>
            <a:r>
              <a:rPr lang="en-US" dirty="0" smtClean="0"/>
              <a:t>Perception is limited to observation of particular physical objects at particular times in particular places</a:t>
            </a:r>
          </a:p>
          <a:p>
            <a:pPr lvl="1"/>
            <a:r>
              <a:rPr lang="en-US" dirty="0" smtClean="0"/>
              <a:t>E.g. a particular dog, Fido, now here</a:t>
            </a:r>
          </a:p>
          <a:p>
            <a:pPr lvl="1"/>
            <a:r>
              <a:rPr lang="en-US" dirty="0" smtClean="0"/>
              <a:t>E.g. particular cat, Felix, now there</a:t>
            </a:r>
          </a:p>
          <a:p>
            <a:r>
              <a:rPr lang="en-US" dirty="0" smtClean="0"/>
              <a:t>So, perception cannot </a:t>
            </a:r>
            <a:r>
              <a:rPr lang="en-US" dirty="0"/>
              <a:t>convey what is universal or </a:t>
            </a:r>
            <a:r>
              <a:rPr lang="en-US" dirty="0" smtClean="0"/>
              <a:t>essential</a:t>
            </a:r>
          </a:p>
          <a:p>
            <a:r>
              <a:rPr lang="en-US" dirty="0" smtClean="0"/>
              <a:t>Perception is </a:t>
            </a:r>
            <a:r>
              <a:rPr lang="en-US" i="1" dirty="0" smtClean="0"/>
              <a:t>of or about </a:t>
            </a:r>
            <a:r>
              <a:rPr lang="en-US" dirty="0" smtClean="0"/>
              <a:t>physical</a:t>
            </a:r>
            <a:r>
              <a:rPr lang="en-US" i="1" dirty="0" smtClean="0"/>
              <a:t> </a:t>
            </a:r>
            <a:r>
              <a:rPr lang="en-US" dirty="0" smtClean="0"/>
              <a:t>individual objects</a:t>
            </a:r>
          </a:p>
          <a:p>
            <a:r>
              <a:rPr lang="en-US" dirty="0" smtClean="0"/>
              <a:t>Perception is not </a:t>
            </a:r>
            <a:r>
              <a:rPr lang="en-US" i="1" dirty="0" smtClean="0"/>
              <a:t>of or about </a:t>
            </a:r>
            <a:r>
              <a:rPr lang="en-US" dirty="0" smtClean="0"/>
              <a:t>definitions or forms</a:t>
            </a:r>
          </a:p>
          <a:p>
            <a:r>
              <a:rPr lang="en-US" dirty="0" smtClean="0"/>
              <a:t>So, perception (alone) cannot represent what is universal and necessary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6C5A-F00B-474F-95F9-407777B9B6A7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685800" y="0"/>
            <a:ext cx="7772400" cy="228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381000"/>
            <a:ext cx="8839200" cy="6477000"/>
          </a:xfrm>
        </p:spPr>
        <p:txBody>
          <a:bodyPr/>
          <a:lstStyle/>
          <a:p>
            <a:r>
              <a:rPr lang="en-US" dirty="0"/>
              <a:t>Hence, </a:t>
            </a:r>
            <a:r>
              <a:rPr lang="en-US" dirty="0" smtClean="0"/>
              <a:t>one cannot learn through perception alone the definitions of forms that are prerequisites for classifying observed objects</a:t>
            </a:r>
          </a:p>
          <a:p>
            <a:pPr lvl="1"/>
            <a:r>
              <a:rPr lang="en-US" dirty="0" smtClean="0"/>
              <a:t>If </a:t>
            </a:r>
            <a:r>
              <a:rPr lang="en-US" u="sng" dirty="0" smtClean="0"/>
              <a:t>prior to any perceptual experience you already know </a:t>
            </a:r>
            <a:r>
              <a:rPr lang="en-US" dirty="0" smtClean="0"/>
              <a:t>the definition or form of being a dog or </a:t>
            </a:r>
            <a:r>
              <a:rPr lang="en-US" dirty="0" smtClean="0"/>
              <a:t>being a cat, then</a:t>
            </a:r>
          </a:p>
          <a:p>
            <a:pPr lvl="2"/>
            <a:r>
              <a:rPr lang="en-US" dirty="0" smtClean="0"/>
              <a:t>you might </a:t>
            </a:r>
            <a:r>
              <a:rPr lang="en-US" u="sng" dirty="0" smtClean="0"/>
              <a:t>subsequently</a:t>
            </a:r>
            <a:r>
              <a:rPr lang="en-US" dirty="0" smtClean="0"/>
              <a:t> perceive a particular thing </a:t>
            </a:r>
            <a:r>
              <a:rPr lang="en-US" b="1" i="1" u="sng" dirty="0" smtClean="0"/>
              <a:t>as</a:t>
            </a:r>
            <a:r>
              <a:rPr lang="en-US" dirty="0" smtClean="0"/>
              <a:t> a dog or </a:t>
            </a:r>
            <a:r>
              <a:rPr lang="en-US" b="1" i="1" u="sng" dirty="0" smtClean="0"/>
              <a:t>as</a:t>
            </a:r>
            <a:r>
              <a:rPr lang="en-US" dirty="0" smtClean="0"/>
              <a:t> a cat</a:t>
            </a:r>
          </a:p>
          <a:p>
            <a:r>
              <a:rPr lang="en-US" dirty="0" smtClean="0"/>
              <a:t>But without this </a:t>
            </a:r>
            <a:r>
              <a:rPr lang="en-US" u="sng" dirty="0" smtClean="0"/>
              <a:t>prior innate knowledge of the forms</a:t>
            </a:r>
            <a:r>
              <a:rPr lang="en-US" dirty="0" smtClean="0"/>
              <a:t> you cannot learn anything in perception about particular objects.</a:t>
            </a:r>
          </a:p>
          <a:p>
            <a:r>
              <a:rPr lang="en-US" dirty="0" smtClean="0"/>
              <a:t>Thus, learning through perceptual experience presupposes prior innate knowledge that does not itself depend upon perceptual experience.</a:t>
            </a:r>
          </a:p>
          <a:p>
            <a:r>
              <a:rPr lang="en-US" dirty="0" smtClean="0"/>
              <a:t>Hence, a posterior knowledge presupposes innate a prior knowledge 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77B8-1CA2-0741-ABD2-62B54C4F675E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763000" cy="9906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Platonic Nativism: Recognition is Re-cognition</a:t>
            </a:r>
            <a:endParaRPr lang="en-US" sz="28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9144000" cy="5394325"/>
          </a:xfrm>
        </p:spPr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learn that </a:t>
            </a:r>
            <a:r>
              <a:rPr lang="en-US" dirty="0" smtClean="0"/>
              <a:t>observed Fido is </a:t>
            </a:r>
            <a:r>
              <a:rPr lang="en-US" dirty="0"/>
              <a:t>a dog, you must recognize Fido as a </a:t>
            </a:r>
            <a:r>
              <a:rPr lang="en-US" dirty="0" smtClean="0"/>
              <a:t>dog</a:t>
            </a:r>
          </a:p>
          <a:p>
            <a:r>
              <a:rPr lang="en-US" dirty="0" smtClean="0"/>
              <a:t>All recognition is really pattern matching</a:t>
            </a:r>
          </a:p>
          <a:p>
            <a:pPr lvl="1"/>
            <a:r>
              <a:rPr lang="en-US" dirty="0" smtClean="0"/>
              <a:t>Fido looks </a:t>
            </a:r>
            <a:r>
              <a:rPr lang="en-US" u="sng" dirty="0" smtClean="0"/>
              <a:t>like</a:t>
            </a:r>
            <a:r>
              <a:rPr lang="en-US" dirty="0" smtClean="0"/>
              <a:t> a dog!</a:t>
            </a:r>
          </a:p>
          <a:p>
            <a:r>
              <a:rPr lang="en-US" dirty="0" smtClean="0"/>
              <a:t>Pattern matching presupposes prior innate knowledge of </a:t>
            </a:r>
            <a:r>
              <a:rPr lang="en-US" dirty="0" smtClean="0"/>
              <a:t>basic patterns</a:t>
            </a:r>
            <a:endParaRPr lang="en-US" dirty="0" smtClean="0"/>
          </a:p>
          <a:p>
            <a:r>
              <a:rPr lang="en-US" dirty="0" smtClean="0"/>
              <a:t>Basic Patterns are Forms</a:t>
            </a:r>
          </a:p>
          <a:p>
            <a:r>
              <a:rPr lang="en-US" dirty="0" smtClean="0"/>
              <a:t>Hence, learning presupposes innate knowledge of </a:t>
            </a:r>
            <a:r>
              <a:rPr lang="en-US" dirty="0" smtClean="0"/>
              <a:t>Forms</a:t>
            </a:r>
          </a:p>
          <a:p>
            <a:r>
              <a:rPr lang="en-US" dirty="0" smtClean="0"/>
              <a:t>Hence, all recognition is really recollection or reminiscence of forms</a:t>
            </a:r>
          </a:p>
          <a:p>
            <a:r>
              <a:rPr lang="en-US" dirty="0" smtClean="0"/>
              <a:t>Hence, recognition is really re-cognition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1889-7016-DE4D-AAD6-1895284D9409}" type="slidenum">
              <a:rPr lang="en-US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The Slave Boy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66800"/>
            <a:ext cx="8686800" cy="5241925"/>
          </a:xfrm>
        </p:spPr>
        <p:txBody>
          <a:bodyPr/>
          <a:lstStyle/>
          <a:p>
            <a:r>
              <a:rPr lang="en-US" dirty="0"/>
              <a:t>Just an example of innate </a:t>
            </a:r>
            <a:r>
              <a:rPr lang="en-US" dirty="0" smtClean="0"/>
              <a:t>knowledge</a:t>
            </a:r>
          </a:p>
          <a:p>
            <a:r>
              <a:rPr lang="en-US" dirty="0" smtClean="0"/>
              <a:t>By initial hypothesis: t</a:t>
            </a:r>
            <a:r>
              <a:rPr lang="en-US" dirty="0" smtClean="0"/>
              <a:t>he slave boy has not previously learned any geometry</a:t>
            </a:r>
          </a:p>
          <a:p>
            <a:r>
              <a:rPr lang="en-US" dirty="0" smtClean="0"/>
              <a:t>Yet, he marvelously states a difficult theorem of geometry known to only those well informed about geometry</a:t>
            </a:r>
            <a:endParaRPr lang="en-US" dirty="0"/>
          </a:p>
          <a:p>
            <a:r>
              <a:rPr lang="en-US" dirty="0"/>
              <a:t>Notice that Socrates only asks </a:t>
            </a:r>
            <a:r>
              <a:rPr lang="en-US" dirty="0" smtClean="0"/>
              <a:t>(leading) questions</a:t>
            </a:r>
            <a:endParaRPr lang="en-US" dirty="0"/>
          </a:p>
          <a:p>
            <a:r>
              <a:rPr lang="en-US" dirty="0"/>
              <a:t>Does the example </a:t>
            </a:r>
            <a:r>
              <a:rPr lang="en-US" dirty="0" smtClean="0"/>
              <a:t>demonstrate that the boy’s </a:t>
            </a:r>
            <a:r>
              <a:rPr lang="en-US" dirty="0" smtClean="0"/>
              <a:t>marvelous ability to recognize a theorem of geometry must be the result of his innate knowledge of geometry, i.e. the forms?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ABD1-55AF-5D4D-A30D-E56F4D768417}" type="slidenum">
              <a:rPr lang="en-US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244</TotalTime>
  <Words>494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The Meno’s Doctrine of Innate Knowledge</vt:lpstr>
      <vt:lpstr>Slide 2</vt:lpstr>
      <vt:lpstr>Slide 3</vt:lpstr>
      <vt:lpstr>Slide 4</vt:lpstr>
      <vt:lpstr>Platonic Nativism: Recognition is Re-cognition</vt:lpstr>
      <vt:lpstr>The Slave Boy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Meno</dc:title>
  <dc:creator> </dc:creator>
  <cp:lastModifiedBy>maloney</cp:lastModifiedBy>
  <cp:revision>22</cp:revision>
  <dcterms:created xsi:type="dcterms:W3CDTF">2009-09-24T16:35:43Z</dcterms:created>
  <dcterms:modified xsi:type="dcterms:W3CDTF">2010-10-11T20:19:21Z</dcterms:modified>
</cp:coreProperties>
</file>